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3" r:id="rId4"/>
  </p:sldMasterIdLst>
  <p:notesMasterIdLst>
    <p:notesMasterId r:id="rId6"/>
  </p:notesMasterIdLst>
  <p:sldIdLst>
    <p:sldId id="256" r:id="rId5"/>
    <p:sldId id="258" r:id="rId7"/>
    <p:sldId id="259" r:id="rId8"/>
    <p:sldId id="260" r:id="rId9"/>
    <p:sldId id="409" r:id="rId10"/>
    <p:sldId id="320" r:id="rId11"/>
    <p:sldId id="287" r:id="rId12"/>
    <p:sldId id="321" r:id="rId13"/>
    <p:sldId id="366" r:id="rId14"/>
    <p:sldId id="322" r:id="rId15"/>
    <p:sldId id="326" r:id="rId16"/>
    <p:sldId id="323" r:id="rId17"/>
    <p:sldId id="324" r:id="rId18"/>
    <p:sldId id="327" r:id="rId19"/>
    <p:sldId id="328" r:id="rId20"/>
    <p:sldId id="330" r:id="rId21"/>
    <p:sldId id="331" r:id="rId22"/>
    <p:sldId id="325" r:id="rId23"/>
    <p:sldId id="332" r:id="rId24"/>
    <p:sldId id="299" r:id="rId25"/>
    <p:sldId id="334" r:id="rId26"/>
    <p:sldId id="301" r:id="rId27"/>
    <p:sldId id="335" r:id="rId28"/>
    <p:sldId id="337" r:id="rId29"/>
    <p:sldId id="336" r:id="rId30"/>
    <p:sldId id="338" r:id="rId31"/>
    <p:sldId id="283" r:id="rId32"/>
    <p:sldId id="302" r:id="rId33"/>
    <p:sldId id="340" r:id="rId34"/>
    <p:sldId id="341" r:id="rId35"/>
    <p:sldId id="344" r:id="rId36"/>
    <p:sldId id="343" r:id="rId37"/>
    <p:sldId id="346" r:id="rId38"/>
    <p:sldId id="347" r:id="rId39"/>
    <p:sldId id="269" r:id="rId40"/>
    <p:sldId id="270" r:id="rId41"/>
    <p:sldId id="271" r:id="rId42"/>
    <p:sldId id="280" r:id="rId43"/>
    <p:sldId id="272" r:id="rId44"/>
    <p:sldId id="303" r:id="rId45"/>
    <p:sldId id="304" r:id="rId46"/>
    <p:sldId id="305" r:id="rId47"/>
    <p:sldId id="368" r:id="rId48"/>
    <p:sldId id="306" r:id="rId49"/>
    <p:sldId id="307" r:id="rId50"/>
    <p:sldId id="309" r:id="rId51"/>
    <p:sldId id="308" r:id="rId52"/>
    <p:sldId id="310" r:id="rId53"/>
    <p:sldId id="268" r:id="rId54"/>
    <p:sldId id="257" r:id="rId55"/>
  </p:sldIdLst>
  <p:sldSz cx="12192000" cy="6858000"/>
  <p:notesSz cx="6858000" cy="9144000"/>
  <p:custDataLst>
    <p:tags r:id="rId5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6E2BB560-6633-472E-86A8-D6CD2949BF9A}">
          <p14:sldIdLst>
            <p14:sldId id="256"/>
            <p14:sldId id="258"/>
            <p14:sldId id="259"/>
            <p14:sldId id="260"/>
            <p14:sldId id="409"/>
            <p14:sldId id="320"/>
            <p14:sldId id="287"/>
            <p14:sldId id="321"/>
            <p14:sldId id="366"/>
            <p14:sldId id="322"/>
            <p14:sldId id="326"/>
            <p14:sldId id="323"/>
            <p14:sldId id="324"/>
            <p14:sldId id="327"/>
            <p14:sldId id="328"/>
            <p14:sldId id="330"/>
            <p14:sldId id="331"/>
            <p14:sldId id="325"/>
            <p14:sldId id="332"/>
            <p14:sldId id="299"/>
            <p14:sldId id="334"/>
            <p14:sldId id="301"/>
            <p14:sldId id="335"/>
            <p14:sldId id="337"/>
            <p14:sldId id="336"/>
            <p14:sldId id="338"/>
            <p14:sldId id="283"/>
            <p14:sldId id="302"/>
            <p14:sldId id="340"/>
            <p14:sldId id="341"/>
            <p14:sldId id="344"/>
            <p14:sldId id="343"/>
            <p14:sldId id="346"/>
            <p14:sldId id="347"/>
            <p14:sldId id="269"/>
            <p14:sldId id="270"/>
            <p14:sldId id="271"/>
            <p14:sldId id="280"/>
            <p14:sldId id="272"/>
            <p14:sldId id="303"/>
            <p14:sldId id="304"/>
            <p14:sldId id="305"/>
            <p14:sldId id="368"/>
            <p14:sldId id="306"/>
            <p14:sldId id="307"/>
            <p14:sldId id="309"/>
            <p14:sldId id="308"/>
            <p14:sldId id="310"/>
            <p14:sldId id="268"/>
            <p14:sldId id="257"/>
          </p14:sldIdLst>
        </p14:section>
      </p14:sectionLst>
    </p:ext>
    <p:ext uri="{EFAFB233-063F-42B5-8137-9DF3F51BA10A}">
      <p15:sldGuideLst xmlns:p15="http://schemas.microsoft.com/office/powerpoint/2012/main">
        <p15:guide id="1" orient="horz" pos="2114" userDrawn="1">
          <p15:clr>
            <a:srgbClr val="A4A3A4"/>
          </p15:clr>
        </p15:guide>
        <p15:guide id="2" pos="374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2C2C"/>
    <a:srgbClr val="376092"/>
    <a:srgbClr val="1AA1FD"/>
    <a:srgbClr val="879FBD"/>
    <a:srgbClr val="19A1FD"/>
    <a:srgbClr val="F5B76F"/>
    <a:srgbClr val="FFFFFF"/>
    <a:srgbClr val="0707EC"/>
    <a:srgbClr val="336699"/>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662" autoAdjust="0"/>
  </p:normalViewPr>
  <p:slideViewPr>
    <p:cSldViewPr showGuides="1">
      <p:cViewPr varScale="1">
        <p:scale>
          <a:sx n="74" d="100"/>
          <a:sy n="74" d="100"/>
        </p:scale>
        <p:origin x="778" y="77"/>
      </p:cViewPr>
      <p:guideLst>
        <p:guide orient="horz" pos="2114"/>
        <p:guide pos="3749"/>
      </p:guideLst>
    </p:cSldViewPr>
  </p:slideViewPr>
  <p:notesTextViewPr>
    <p:cViewPr>
      <p:scale>
        <a:sx n="100" d="100"/>
        <a:sy n="100" d="100"/>
      </p:scale>
      <p:origin x="0" y="0"/>
    </p:cViewPr>
  </p:notesTextViewPr>
  <p:sorterViewPr>
    <p:cViewPr>
      <p:scale>
        <a:sx n="100" d="100"/>
        <a:sy n="100" d="100"/>
      </p:scale>
      <p:origin x="0" y="18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9" Type="http://schemas.openxmlformats.org/officeDocument/2006/relationships/tags" Target="tags/tag101.xml"/><Relationship Id="rId58" Type="http://schemas.openxmlformats.org/officeDocument/2006/relationships/tableStyles" Target="tableStyles.xml"/><Relationship Id="rId57" Type="http://schemas.openxmlformats.org/officeDocument/2006/relationships/viewProps" Target="viewProps.xml"/><Relationship Id="rId56" Type="http://schemas.openxmlformats.org/officeDocument/2006/relationships/presProps" Target="presProps.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1FA232E-0D23-E744-A2E7-48CC2B10A8E9}"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B3A588-43E9-AC44-AC90-AB7B6B5540F3}"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刚刚我们提到处理异常和中断的过程中第一个步骤就是保存中断异常的信息，而保存这个信息的</a:t>
            </a:r>
            <a:r>
              <a:rPr lang="zh-CN" altLang="en-US">
                <a:sym typeface="+mn-ea"/>
              </a:rPr>
              <a:t>地方就是控制状态寄存器</a:t>
            </a:r>
            <a:r>
              <a:rPr lang="en-US" altLang="zh-CN">
                <a:sym typeface="+mn-ea"/>
              </a:rPr>
              <a:t>CSR</a:t>
            </a:r>
            <a:endParaRPr lang="zh-CN" altLang="en-US">
              <a:sym typeface="+mn-ea"/>
            </a:endParaRPr>
          </a:p>
          <a:p>
            <a:r>
              <a:rPr lang="zh-CN" altLang="en-US">
                <a:sym typeface="+mn-ea"/>
              </a:rPr>
              <a:t>CSR是支撑 RISC-V 特权架构的一个重要概念。</a:t>
            </a:r>
            <a:endParaRPr lang="zh-CN" altLang="en-US"/>
          </a:p>
          <a:p>
            <a:r>
              <a:rPr lang="zh-CN" altLang="en-US">
                <a:sym typeface="+mn-ea"/>
              </a:rPr>
              <a:t>它是 CPU 中的一系列特殊的专用寄存器，这些寄存器能够反映和控制 CPU 当前的状态和执行机制。</a:t>
            </a:r>
            <a:endParaRPr lang="zh-CN" altLang="en-US"/>
          </a:p>
          <a:p>
            <a:r>
              <a:rPr lang="zh-CN" altLang="en-US">
                <a:sym typeface="+mn-ea"/>
              </a:rPr>
              <a:t>我们实验中处理中断异常时就需要读写相应</a:t>
            </a:r>
            <a:r>
              <a:rPr lang="zh-CN" altLang="en-US">
                <a:sym typeface="+mn-ea"/>
              </a:rPr>
              <a:t>的CSR寄存器</a:t>
            </a:r>
            <a:endParaRPr lang="zh-CN" altLang="en-US"/>
          </a:p>
          <a:p>
            <a:endParaRPr lang="zh-CN" altLang="en-US"/>
          </a:p>
          <a:p>
            <a:r>
              <a:rPr lang="zh-CN" altLang="en-US">
                <a:sym typeface="+mn-ea"/>
              </a:rPr>
              <a:t>在之前</a:t>
            </a:r>
            <a:r>
              <a:rPr lang="zh-CN" altLang="en-US">
                <a:sym typeface="+mn-ea"/>
              </a:rPr>
              <a:t>的实验中我们实现的</a:t>
            </a:r>
            <a:r>
              <a:rPr lang="zh-CN" altLang="en-US">
                <a:sym typeface="+mn-ea"/>
              </a:rPr>
              <a:t>通用寄存器是5位地址空间，一共是32个寄存器</a:t>
            </a:r>
            <a:endParaRPr lang="zh-CN" altLang="en-US"/>
          </a:p>
          <a:p>
            <a:r>
              <a:rPr lang="zh-CN" altLang="en-US">
                <a:sym typeface="+mn-ea"/>
              </a:rPr>
              <a:t>而CSR 的地址空间有 12 位，因此理论上能够支持最多 4,096 个 CSR。但实际上，这个地址空间大部分是空的，访问不存在的 CSR 将触发无效指令异常。</a:t>
            </a:r>
            <a:endParaRPr lang="zh-CN" altLang="en-US"/>
          </a:p>
          <a:p>
            <a:r>
              <a:rPr lang="en-US" altLang="zh-CN">
                <a:sym typeface="+mn-ea"/>
              </a:rPr>
              <a:t>CSR</a:t>
            </a:r>
            <a:r>
              <a:rPr lang="zh-CN" altLang="en-US">
                <a:sym typeface="+mn-ea"/>
              </a:rPr>
              <a:t>地址格式如左图所示，</a:t>
            </a:r>
            <a:r>
              <a:rPr lang="zh-CN" altLang="en-US">
                <a:sym typeface="+mn-ea"/>
              </a:rPr>
              <a:t>其中在这12位CSR地址中，最高两位表明了读写权限，接下来两位表明哪个特权模式可以使用该CSR</a:t>
            </a:r>
            <a:endParaRPr lang="zh-CN" altLang="en-US">
              <a:sym typeface="+mn-ea"/>
            </a:endParaRPr>
          </a:p>
          <a:p>
            <a:endParaRPr lang="zh-CN" altLang="en-US">
              <a:sym typeface="+mn-ea"/>
            </a:endParaRPr>
          </a:p>
          <a:p>
            <a:r>
              <a:rPr lang="zh-CN" altLang="en-US">
                <a:sym typeface="+mn-ea"/>
              </a:rPr>
              <a:t>右图是</a:t>
            </a:r>
            <a:r>
              <a:rPr lang="en-US" altLang="zh-CN">
                <a:sym typeface="+mn-ea"/>
              </a:rPr>
              <a:t>CSR</a:t>
            </a:r>
            <a:r>
              <a:rPr lang="zh-CN" altLang="en-US">
                <a:sym typeface="+mn-ea"/>
              </a:rPr>
              <a:t>和对应的地址范围，供大家查看</a:t>
            </a:r>
            <a:r>
              <a:rPr lang="zh-CN" altLang="en-US">
                <a:sym typeface="+mn-ea"/>
              </a:rPr>
              <a:t>参考</a:t>
            </a:r>
            <a:endParaRPr lang="zh-CN" altLang="en-US">
              <a:sym typeface="+mn-ea"/>
            </a:endParaRPr>
          </a:p>
          <a:p>
            <a:endParaRPr lang="zh-CN" altLang="en-US"/>
          </a:p>
          <a:p>
            <a:r>
              <a:rPr lang="zh-CN" altLang="en-US">
                <a:sym typeface="+mn-ea"/>
              </a:rPr>
              <a:t>（因为我们之前只用到了通用寄存器GPR, 现在对比来看CSR和GPR ，CSR和GPR就是不同用途的寄存器，如果我们还要支持浮点运算的话，还会用到FPR）</a:t>
            </a:r>
            <a:endParaRPr lang="zh-CN" altLang="en-US"/>
          </a:p>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这里给出了机器模式下的csr的地址，名称和一些简要描述，我们实验中不会全部用到，大家可以</a:t>
            </a:r>
            <a:r>
              <a:rPr lang="zh-CN" altLang="en-US"/>
              <a:t>看看了解</a:t>
            </a:r>
            <a:r>
              <a:rPr lang="zh-CN" altLang="en-US"/>
              <a:t>一下</a:t>
            </a:r>
            <a:endParaRPr lang="zh-CN" altLang="en-US"/>
          </a:p>
          <a:p>
            <a:r>
              <a:rPr lang="zh-CN" altLang="en-US"/>
              <a:t>（可以去读riscv privilege architecture）</a:t>
            </a:r>
            <a:endParaRPr lang="zh-CN" altLang="en-US"/>
          </a:p>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然后，这里展示的就是比较重要的几个</a:t>
            </a:r>
            <a:r>
              <a:rPr lang="en-US" altLang="zh-CN"/>
              <a:t>CSR</a:t>
            </a:r>
            <a:r>
              <a:rPr lang="zh-CN" altLang="en-US"/>
              <a:t>，</a:t>
            </a:r>
            <a:r>
              <a:rPr lang="zh-CN" altLang="en-US">
                <a:sym typeface="+mn-ea"/>
              </a:rPr>
              <a:t>在我们这个实验里面只有机器模式，所以关心的都是机器模式下的csr, 我们也可以看到这些都是</a:t>
            </a:r>
            <a:r>
              <a:rPr lang="en-US" altLang="zh-CN">
                <a:sym typeface="+mn-ea"/>
              </a:rPr>
              <a:t> </a:t>
            </a:r>
            <a:r>
              <a:rPr lang="zh-CN" altLang="en-US">
                <a:sym typeface="+mn-ea"/>
              </a:rPr>
              <a:t>m 开头的，意味着</a:t>
            </a:r>
            <a:r>
              <a:rPr lang="en-US" altLang="zh-CN">
                <a:sym typeface="+mn-ea"/>
              </a:rPr>
              <a:t>machine</a:t>
            </a:r>
            <a:endParaRPr lang="zh-CN" altLang="en-US"/>
          </a:p>
          <a:p>
            <a:r>
              <a:rPr lang="zh-CN" altLang="en-US"/>
              <a:t>接下来我们会依次介绍本此实验会涉及到</a:t>
            </a:r>
            <a:r>
              <a:rPr lang="zh-CN" altLang="en-US"/>
              <a:t>的几个</a:t>
            </a:r>
            <a:r>
              <a:rPr lang="en-US" altLang="zh-CN"/>
              <a:t>CSR</a:t>
            </a:r>
            <a:endParaRPr lang="en-US" altLang="zh-CN"/>
          </a:p>
          <a:p>
            <a:endParaRPr lang="en-US" altLang="zh-CN"/>
          </a:p>
          <a:p>
            <a:r>
              <a:rPr lang="zh-CN" altLang="en-US">
                <a:sym typeface="+mn-ea"/>
              </a:rPr>
              <a:t>（如果是关心supervisor模式下的csr的话，还有sstatus, sie等寄存器）</a:t>
            </a:r>
            <a:endParaRPr lang="zh-CN" altLang="en-US">
              <a:sym typeface="+mn-ea"/>
            </a:endParaRPr>
          </a:p>
          <a:p>
            <a:endParaRPr lang="zh-CN" altLang="en-US"/>
          </a:p>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首先是</a:t>
            </a:r>
            <a:r>
              <a:rPr lang="en-US" altLang="zh-CN"/>
              <a:t>mstatus</a:t>
            </a:r>
            <a:r>
              <a:rPr lang="zh-CN" altLang="en-US"/>
              <a:t>寄存器，</a:t>
            </a:r>
            <a:r>
              <a:rPr lang="zh-CN" altLang="en-US">
                <a:sym typeface="+mn-ea"/>
              </a:rPr>
              <a:t>它记录了当前处理器的状态。可以看到这个寄存器有很多</a:t>
            </a:r>
            <a:r>
              <a:rPr lang="zh-CN" altLang="en-US">
                <a:sym typeface="+mn-ea"/>
              </a:rPr>
              <a:t>字段（field），我们只关心其中几个字段,</a:t>
            </a:r>
            <a:endParaRPr lang="zh-CN" altLang="en-US">
              <a:sym typeface="+mn-ea"/>
            </a:endParaRPr>
          </a:p>
          <a:p>
            <a:r>
              <a:rPr lang="zh-CN" altLang="en-US">
                <a:sym typeface="+mn-ea"/>
              </a:rPr>
              <a:t>这些后缀是IE是某个特权模式下的中断使能，比如</a:t>
            </a:r>
            <a:r>
              <a:rPr lang="en-US" altLang="zh-CN">
                <a:sym typeface="+mn-ea"/>
              </a:rPr>
              <a:t>MIE</a:t>
            </a:r>
            <a:r>
              <a:rPr lang="zh-CN" altLang="en-US">
                <a:sym typeface="+mn-ea"/>
              </a:rPr>
              <a:t>、</a:t>
            </a:r>
            <a:r>
              <a:rPr lang="en-US" altLang="zh-CN">
                <a:sym typeface="+mn-ea"/>
              </a:rPr>
              <a:t>SIE</a:t>
            </a:r>
            <a:r>
              <a:rPr lang="zh-CN" altLang="en-US">
                <a:sym typeface="+mn-ea"/>
              </a:rPr>
              <a:t>、</a:t>
            </a:r>
            <a:r>
              <a:rPr lang="en-US" altLang="zh-CN">
                <a:sym typeface="+mn-ea"/>
              </a:rPr>
              <a:t>UIE</a:t>
            </a:r>
            <a:r>
              <a:rPr lang="zh-CN" altLang="en-US">
                <a:sym typeface="+mn-ea"/>
              </a:rPr>
              <a:t>，其中第一个字母代表着这具体的哪个模式下的中断使能</a:t>
            </a:r>
            <a:endParaRPr lang="zh-CN" altLang="en-US"/>
          </a:p>
          <a:p>
            <a:r>
              <a:rPr lang="zh-CN" altLang="en-US">
                <a:sym typeface="+mn-ea"/>
              </a:rPr>
              <a:t>MIE是机器模式中断使能，MIE</a:t>
            </a:r>
            <a:r>
              <a:rPr lang="zh-CN" altLang="en-US">
                <a:sym typeface="+mn-ea"/>
              </a:rPr>
              <a:t>为1时机器模式中断打开，为0时中断关闭</a:t>
            </a:r>
            <a:endParaRPr lang="zh-CN" altLang="en-US"/>
          </a:p>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后缀为PIE的</a:t>
            </a:r>
            <a:r>
              <a:rPr lang="zh-CN" altLang="en-US">
                <a:sym typeface="+mn-ea"/>
              </a:rPr>
              <a:t>字段保存了trap发生之前的中断使能位</a:t>
            </a:r>
            <a:endParaRPr lang="zh-CN" altLang="en-US">
              <a:sym typeface="+mn-ea"/>
            </a:endParaRPr>
          </a:p>
          <a:p>
            <a:r>
              <a:rPr lang="zh-CN" altLang="en-US">
                <a:sym typeface="+mn-ea"/>
              </a:rPr>
              <a:t>比如</a:t>
            </a:r>
            <a:r>
              <a:rPr lang="en-US" altLang="zh-CN">
                <a:sym typeface="+mn-ea"/>
              </a:rPr>
              <a:t>MPIE</a:t>
            </a:r>
            <a:r>
              <a:rPr lang="zh-CN" altLang="en-US">
                <a:sym typeface="+mn-ea"/>
              </a:rPr>
              <a:t>，就是</a:t>
            </a:r>
            <a:r>
              <a:rPr lang="en-US" altLang="zh-CN">
                <a:sym typeface="+mn-ea"/>
              </a:rPr>
              <a:t>trap</a:t>
            </a:r>
            <a:r>
              <a:rPr lang="zh-CN" altLang="en-US">
                <a:sym typeface="+mn-ea"/>
              </a:rPr>
              <a:t>发生前</a:t>
            </a:r>
            <a:r>
              <a:rPr lang="zh-CN" altLang="en-US">
                <a:sym typeface="+mn-ea"/>
              </a:rPr>
              <a:t>机器模式的中断</a:t>
            </a:r>
            <a:r>
              <a:rPr lang="zh-CN" altLang="en-US">
                <a:sym typeface="+mn-ea"/>
              </a:rPr>
              <a:t>使能</a:t>
            </a:r>
            <a:endParaRPr lang="zh-CN" altLang="en-US">
              <a:sym typeface="+mn-ea"/>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后缀为PP的字段保存了trap发生之前的特权等级</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我们的实验中只有机器模式，因此只涉及到</a:t>
            </a:r>
            <a:r>
              <a:rPr lang="en-US" altLang="zh-CN"/>
              <a:t>M</a:t>
            </a:r>
            <a:r>
              <a:rPr lang="zh-CN" altLang="en-US"/>
              <a:t>开头的几个</a:t>
            </a:r>
            <a:r>
              <a:rPr lang="zh-CN" altLang="en-US"/>
              <a:t>字段，</a:t>
            </a:r>
            <a:endParaRPr lang="zh-CN" altLang="en-US"/>
          </a:p>
          <a:p>
            <a:r>
              <a:rPr lang="zh-CN" altLang="en-US"/>
              <a:t>具体而言，在进入异常和退出异常的时候，mstatus寄存器会做这些操作</a:t>
            </a:r>
            <a:endParaRPr lang="zh-CN" altLang="en-US"/>
          </a:p>
          <a:p>
            <a:r>
              <a:rPr lang="zh-CN" altLang="en-US"/>
              <a:t>进入的时候，MPP会存储异常发生前的特权模式，不过我们在实验中可以忽略这一步，因为我们的实验全程运行在</a:t>
            </a:r>
            <a:r>
              <a:rPr lang="zh-CN" altLang="en-US">
                <a:sym typeface="+mn-ea"/>
              </a:rPr>
              <a:t>机器模式下，</a:t>
            </a:r>
            <a:r>
              <a:rPr lang="zh-CN" altLang="en-US"/>
              <a:t>不会发生特权模式切换；然后是黄色的字体，表示MPIE会存储异常发生前的机器模式中断使能；最后是绿色的字体，指将MIE置0，也就是说全局中断被关闭，</a:t>
            </a:r>
            <a:r>
              <a:rPr lang="zh-CN" altLang="en-US"/>
              <a:t>此时再发生的中断异常不会被响应</a:t>
            </a:r>
            <a:endParaRPr lang="zh-CN" altLang="en-US"/>
          </a:p>
          <a:p>
            <a:r>
              <a:rPr lang="zh-CN" altLang="en-US"/>
              <a:t>退出中断异常的时候，MIE会恢复到MPIE的值，MPIE会置为1，特权模式恢复到MPP保存的</a:t>
            </a:r>
            <a:r>
              <a:rPr lang="zh-CN" altLang="en-US"/>
              <a:t>值</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第二个介绍的是</a:t>
            </a:r>
            <a:r>
              <a:rPr lang="en-US" altLang="zh-CN"/>
              <a:t>mcause</a:t>
            </a:r>
            <a:r>
              <a:rPr lang="zh-CN" altLang="en-US"/>
              <a:t>寄存器</a:t>
            </a:r>
            <a:endParaRPr lang="zh-CN" altLang="en-US"/>
          </a:p>
          <a:p>
            <a:r>
              <a:rPr lang="zh-CN" altLang="en-US"/>
              <a:t>Mcause寄存器存储了异常发生的原因。在当 trap 进入机器模式后，</a:t>
            </a:r>
            <a:r>
              <a:rPr lang="zh-CN" altLang="en-US"/>
              <a:t>会将</a:t>
            </a:r>
            <a:r>
              <a:rPr lang="zh-CN" altLang="en-US"/>
              <a:t>中断异常产生的起因写入到该寄存器中</a:t>
            </a:r>
            <a:endParaRPr lang="zh-CN" altLang="en-US"/>
          </a:p>
          <a:p>
            <a:r>
              <a:rPr lang="zh-CN" altLang="en-US"/>
              <a:t>Mcause最高位表明这是否为一个中断，值为</a:t>
            </a:r>
            <a:r>
              <a:rPr lang="en-US" altLang="zh-CN"/>
              <a:t>1</a:t>
            </a:r>
            <a:r>
              <a:rPr lang="zh-CN" altLang="en-US"/>
              <a:t>表示为中断，为</a:t>
            </a:r>
            <a:r>
              <a:rPr lang="en-US" altLang="zh-CN"/>
              <a:t>0</a:t>
            </a:r>
            <a:r>
              <a:rPr lang="zh-CN" altLang="en-US"/>
              <a:t>指发生了</a:t>
            </a:r>
            <a:r>
              <a:rPr lang="zh-CN" altLang="en-US"/>
              <a:t>异常</a:t>
            </a:r>
            <a:endParaRPr lang="zh-CN" altLang="en-US"/>
          </a:p>
          <a:p>
            <a:r>
              <a:rPr lang="zh-CN" altLang="en-US"/>
              <a:t>我们实验</a:t>
            </a:r>
            <a:r>
              <a:rPr lang="zh-CN" altLang="en-US"/>
              <a:t>只关注标识出来的这几个</a:t>
            </a:r>
            <a:endParaRPr lang="zh-CN" altLang="en-US"/>
          </a:p>
          <a:p>
            <a:r>
              <a:rPr lang="zh-CN" altLang="en-US"/>
              <a:t>首先是一个</a:t>
            </a:r>
            <a:r>
              <a:rPr lang="zh-CN" altLang="en-US"/>
              <a:t>中断</a:t>
            </a:r>
            <a:endParaRPr lang="zh-CN" altLang="en-US"/>
          </a:p>
          <a:p>
            <a:r>
              <a:rPr lang="zh-CN" altLang="en-US"/>
              <a:t>然后是异常中</a:t>
            </a:r>
            <a:r>
              <a:rPr lang="zh-CN" altLang="en-US"/>
              <a:t>的</a:t>
            </a:r>
            <a:endParaRPr lang="zh-CN" altLang="en-US"/>
          </a:p>
          <a:p>
            <a:r>
              <a:rPr lang="zh-CN" altLang="en-US"/>
              <a:t>非法指令</a:t>
            </a:r>
            <a:endParaRPr lang="zh-CN" altLang="en-US"/>
          </a:p>
          <a:p>
            <a:r>
              <a:rPr lang="zh-CN" altLang="en-US"/>
              <a:t>L</a:t>
            </a:r>
            <a:r>
              <a:rPr lang="en-US" altLang="zh-CN"/>
              <a:t>oad</a:t>
            </a:r>
            <a:r>
              <a:rPr lang="zh-CN" altLang="en-US"/>
              <a:t>/S</a:t>
            </a:r>
            <a:r>
              <a:rPr lang="en-US" altLang="zh-CN"/>
              <a:t>tore</a:t>
            </a:r>
            <a:r>
              <a:rPr lang="zh-CN" altLang="en-US"/>
              <a:t> 地址超范围</a:t>
            </a:r>
            <a:endParaRPr lang="zh-CN" altLang="en-US"/>
          </a:p>
          <a:p>
            <a:r>
              <a:rPr lang="zh-CN" altLang="en-US">
                <a:sym typeface="+mn-ea"/>
              </a:rPr>
              <a:t>以及</a:t>
            </a:r>
            <a:r>
              <a:rPr lang="en-US" altLang="zh-CN">
                <a:sym typeface="+mn-ea"/>
              </a:rPr>
              <a:t> </a:t>
            </a:r>
            <a:r>
              <a:rPr lang="zh-CN" altLang="en-US">
                <a:sym typeface="+mn-ea"/>
              </a:rPr>
              <a:t>ECALL</a:t>
            </a:r>
            <a:endParaRPr lang="zh-CN" altLang="en-US"/>
          </a:p>
          <a:p>
            <a:endParaRPr lang="zh-CN" altLang="en-US"/>
          </a:p>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第</a:t>
            </a:r>
            <a:r>
              <a:rPr lang="zh-CN" altLang="en-US"/>
              <a:t>三个介绍的是，</a:t>
            </a:r>
            <a:r>
              <a:rPr lang="en-US" altLang="zh-CN"/>
              <a:t>mtvec</a:t>
            </a:r>
            <a:r>
              <a:rPr lang="zh-CN" altLang="en-US"/>
              <a:t>寄存器</a:t>
            </a:r>
            <a:endParaRPr lang="zh-CN" altLang="en-US"/>
          </a:p>
          <a:p>
            <a:r>
              <a:rPr lang="zh-CN" altLang="en-US"/>
              <a:t>RISCV处理器进入中断异常后，要跳入中断异常处理程序，而跳入的目标地址会被提前存储到</a:t>
            </a:r>
            <a:r>
              <a:rPr lang="en-US" altLang="zh-CN"/>
              <a:t>mtvec</a:t>
            </a:r>
            <a:r>
              <a:rPr lang="zh-CN" altLang="en-US"/>
              <a:t>这个寄存器</a:t>
            </a:r>
            <a:r>
              <a:rPr lang="zh-CN" altLang="en-US"/>
              <a:t>中</a:t>
            </a:r>
            <a:endParaRPr lang="zh-CN" altLang="en-US"/>
          </a:p>
          <a:p>
            <a:r>
              <a:rPr lang="zh-CN" altLang="en-US"/>
              <a:t>目前 RISC-V 支持两种类型的地址表示方式，</a:t>
            </a:r>
            <a:r>
              <a:rPr lang="zh-CN" altLang="en-US">
                <a:sym typeface="+mn-ea"/>
              </a:rPr>
              <a:t>分别是直接模式和向量化模式，</a:t>
            </a:r>
            <a:r>
              <a:rPr lang="zh-CN" altLang="en-US"/>
              <a:t>这是根据最后两位mode位来决定的：</a:t>
            </a:r>
            <a:endParaRPr lang="zh-CN" altLang="en-US"/>
          </a:p>
          <a:p>
            <a:r>
              <a:rPr lang="zh-CN" altLang="en-US"/>
              <a:t>直接模式（direct），所有类型的中断异常均会直接跳转到存储的这个</a:t>
            </a:r>
            <a:r>
              <a:rPr lang="zh-CN" altLang="en-US"/>
              <a:t>基地址。即</a:t>
            </a:r>
            <a:r>
              <a:rPr lang="zh-CN" altLang="en-US"/>
              <a:t>直接将PC赋值为base, </a:t>
            </a:r>
            <a:endParaRPr lang="zh-CN" altLang="en-US"/>
          </a:p>
          <a:p>
            <a:r>
              <a:rPr lang="zh-CN" altLang="en-US"/>
              <a:t>在向量化模式下，</a:t>
            </a:r>
            <a:r>
              <a:rPr lang="zh-CN" altLang="en-US">
                <a:sym typeface="+mn-ea"/>
              </a:rPr>
              <a:t>所有的 异常 仍然会直接跳转到存储的这个基地址，但</a:t>
            </a:r>
            <a:r>
              <a:rPr lang="en-US" altLang="zh-CN">
                <a:sym typeface="+mn-ea"/>
              </a:rPr>
              <a:t> </a:t>
            </a:r>
            <a:r>
              <a:rPr lang="zh-CN" altLang="en-US"/>
              <a:t>中断 将根据 Cause（也就是中断产生的原因）跳转到不同的</a:t>
            </a:r>
            <a:r>
              <a:rPr lang="zh-CN" altLang="en-US"/>
              <a:t>地址</a:t>
            </a:r>
            <a:endParaRPr lang="zh-CN" altLang="en-US"/>
          </a:p>
          <a:p>
            <a:r>
              <a:rPr lang="zh-CN" altLang="en-US"/>
              <a:t>为了简化</a:t>
            </a:r>
            <a:r>
              <a:rPr lang="zh-CN" altLang="en-US"/>
              <a:t>实现，我们的实验中采用直接模式</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第四个是</a:t>
            </a:r>
            <a:r>
              <a:rPr lang="en-US" altLang="zh-CN"/>
              <a:t>mepc</a:t>
            </a:r>
            <a:r>
              <a:rPr lang="zh-CN" altLang="en-US"/>
              <a:t>寄存器，它存储了处理完中断异常</a:t>
            </a:r>
            <a:r>
              <a:rPr lang="zh-CN" altLang="en-US"/>
              <a:t>后的返回地址。</a:t>
            </a:r>
            <a:endParaRPr lang="zh-CN" altLang="en-US"/>
          </a:p>
          <a:p>
            <a:r>
              <a:rPr lang="zh-CN" altLang="en-US"/>
              <a:t>在异常发生时，硬件会自动更新mepc的值为</a:t>
            </a:r>
            <a:r>
              <a:rPr lang="zh-CN" altLang="en-US"/>
              <a:t>该异常指令的</a:t>
            </a:r>
            <a:r>
              <a:rPr lang="zh-CN" altLang="en-US"/>
              <a:t>地址</a:t>
            </a:r>
            <a:endParaRPr lang="zh-CN" altLang="en-US"/>
          </a:p>
          <a:p>
            <a:r>
              <a:rPr lang="zh-CN" altLang="en-US"/>
              <a:t>中断发生时mepc被更新为遇到中断的指令的下一条指令</a:t>
            </a:r>
            <a:r>
              <a:rPr lang="zh-CN" altLang="en-US"/>
              <a:t>的地址</a:t>
            </a:r>
            <a:endParaRPr lang="zh-CN" altLang="en-US"/>
          </a:p>
          <a:p>
            <a:r>
              <a:rPr lang="zh-CN" altLang="en-US"/>
              <a:t>这里赋值不同的原因我们也在之前解释过</a:t>
            </a:r>
            <a:r>
              <a:rPr lang="zh-CN" altLang="en-US"/>
              <a:t>了</a:t>
            </a:r>
            <a:endParaRPr lang="zh-CN" altLang="en-US"/>
          </a:p>
          <a:p>
            <a:r>
              <a:rPr lang="zh-CN" altLang="en-US"/>
              <a:t>而当中断异常处理完</a:t>
            </a:r>
            <a:r>
              <a:rPr lang="en-US" altLang="zh-CN"/>
              <a:t>return</a:t>
            </a:r>
            <a:r>
              <a:rPr lang="zh-CN" altLang="en-US"/>
              <a:t>时，</a:t>
            </a:r>
            <a:r>
              <a:rPr lang="en-US" altLang="zh-CN"/>
              <a:t>mepc</a:t>
            </a:r>
            <a:r>
              <a:rPr lang="zh-CN" altLang="en-US"/>
              <a:t>的值会被赋给</a:t>
            </a:r>
            <a:r>
              <a:rPr lang="en-US" altLang="zh-CN"/>
              <a:t>PC</a:t>
            </a:r>
            <a:endParaRPr lang="zh-CN" altLang="en-US"/>
          </a:p>
          <a:p>
            <a:endParaRPr lang="zh-CN" altLang="en-US"/>
          </a:p>
          <a:p>
            <a:r>
              <a:rPr lang="zh-CN" altLang="en-US"/>
              <a:t>（点）其中还有一个问题是ecall这类指令，在刚刚介绍</a:t>
            </a:r>
            <a:r>
              <a:rPr lang="en-US" altLang="zh-CN"/>
              <a:t>mcause</a:t>
            </a:r>
            <a:r>
              <a:rPr lang="zh-CN" altLang="en-US"/>
              <a:t>表中我们会发现</a:t>
            </a:r>
            <a:r>
              <a:rPr lang="en-US" altLang="zh-CN"/>
              <a:t>ecall</a:t>
            </a:r>
            <a:r>
              <a:rPr lang="zh-CN" altLang="en-US"/>
              <a:t>指令触发的是异常，因此当遇到</a:t>
            </a:r>
            <a:r>
              <a:rPr lang="en-US" altLang="zh-CN"/>
              <a:t>ecall</a:t>
            </a:r>
            <a:r>
              <a:rPr lang="zh-CN" altLang="en-US"/>
              <a:t>指令时，mepc会被设置为当前指令的地址，也就是这个ecall指令的pc, 但如果异常处理完成之后再回到mepc中存储的地址, 也就是ecall指令的话，便会</a:t>
            </a:r>
            <a:r>
              <a:rPr lang="zh-CN" altLang="en-US"/>
              <a:t>导致无限循环</a:t>
            </a:r>
            <a:endParaRPr lang="zh-CN" altLang="en-US"/>
          </a:p>
          <a:p>
            <a:r>
              <a:rPr lang="zh-CN" altLang="en-US"/>
              <a:t>针对这个问题，</a:t>
            </a:r>
            <a:r>
              <a:rPr lang="zh-CN" altLang="en-US"/>
              <a:t>解决方法其实是当</a:t>
            </a:r>
            <a:r>
              <a:rPr lang="en-US" altLang="zh-CN"/>
              <a:t>ecall</a:t>
            </a:r>
            <a:r>
              <a:rPr lang="zh-CN" altLang="en-US"/>
              <a:t>发生时，会通过软件将mepc设置为</a:t>
            </a:r>
            <a:r>
              <a:rPr lang="en-US" altLang="zh-CN"/>
              <a:t>ecall</a:t>
            </a:r>
            <a:r>
              <a:rPr lang="zh-CN" altLang="en-US"/>
              <a:t>的下一条指令的</a:t>
            </a:r>
            <a:r>
              <a:rPr lang="zh-CN" altLang="en-US"/>
              <a:t>地址</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我们依旧从实验要求、基本原理、实验细节和</a:t>
            </a:r>
            <a:r>
              <a:rPr lang="zh-CN" altLang="en-US"/>
              <a:t>注意事项几个方面来详细讲解</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刚刚</a:t>
            </a:r>
            <a:r>
              <a:rPr lang="zh-CN" altLang="en-US"/>
              <a:t>介绍的这些CSR寄存器</a:t>
            </a:r>
            <a:r>
              <a:rPr lang="zh-CN" altLang="en-US"/>
              <a:t>都需要特定的CSR指令来操作，</a:t>
            </a:r>
            <a:endParaRPr lang="zh-CN" altLang="en-US"/>
          </a:p>
          <a:p>
            <a:r>
              <a:rPr lang="zh-CN" altLang="en-US"/>
              <a:t>而在一段异常处理程序中，不可避免的会有读写mstatus, mepc等CSR寄存器的</a:t>
            </a:r>
            <a:r>
              <a:rPr lang="zh-CN" altLang="en-US"/>
              <a:t>操作，此时我们就需要</a:t>
            </a:r>
            <a:r>
              <a:rPr lang="zh-CN" altLang="en-US"/>
              <a:t>使用CSR指令</a:t>
            </a:r>
            <a:endParaRPr lang="zh-CN" altLang="en-US"/>
          </a:p>
          <a:p>
            <a:r>
              <a:rPr lang="zh-CN" altLang="en-US"/>
              <a:t>这里是</a:t>
            </a:r>
            <a:r>
              <a:rPr lang="en-US" altLang="zh-CN"/>
              <a:t>csr</a:t>
            </a:r>
            <a:r>
              <a:rPr lang="zh-CN" altLang="en-US"/>
              <a:t>指令的</a:t>
            </a:r>
            <a:r>
              <a:rPr lang="zh-CN" altLang="en-US"/>
              <a:t>编码格式</a:t>
            </a:r>
            <a:endParaRPr lang="zh-CN" altLang="en-US"/>
          </a:p>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这里介绍了我们需要使用的几条</a:t>
            </a:r>
            <a:r>
              <a:rPr lang="en-US" altLang="zh-CN"/>
              <a:t>CSR</a:t>
            </a:r>
            <a:r>
              <a:rPr lang="zh-CN" altLang="en-US"/>
              <a:t>指令，</a:t>
            </a:r>
            <a:endParaRPr lang="zh-CN" altLang="en-US"/>
          </a:p>
          <a:p>
            <a:r>
              <a:rPr lang="zh-CN" altLang="en-US"/>
              <a:t>从上到下分别是对指定的</a:t>
            </a:r>
            <a:r>
              <a:rPr lang="en-US" altLang="zh-CN"/>
              <a:t>csr</a:t>
            </a:r>
            <a:r>
              <a:rPr lang="zh-CN" altLang="en-US"/>
              <a:t>进行写操作，将指定的</a:t>
            </a:r>
            <a:r>
              <a:rPr lang="en-US" altLang="zh-CN"/>
              <a:t>CSR</a:t>
            </a:r>
            <a:r>
              <a:rPr lang="zh-CN" altLang="en-US"/>
              <a:t>中的特定位置为</a:t>
            </a:r>
            <a:r>
              <a:rPr lang="en-US" altLang="zh-CN"/>
              <a:t>1</a:t>
            </a:r>
            <a:r>
              <a:rPr lang="zh-CN" altLang="en-US"/>
              <a:t>，</a:t>
            </a:r>
            <a:r>
              <a:rPr lang="zh-CN" altLang="en-US">
                <a:sym typeface="+mn-ea"/>
              </a:rPr>
              <a:t>将指定的</a:t>
            </a:r>
            <a:r>
              <a:rPr lang="en-US" altLang="zh-CN">
                <a:sym typeface="+mn-ea"/>
              </a:rPr>
              <a:t>CSR</a:t>
            </a:r>
            <a:r>
              <a:rPr lang="zh-CN" altLang="en-US">
                <a:sym typeface="+mn-ea"/>
              </a:rPr>
              <a:t>中的特定位置为</a:t>
            </a:r>
            <a:r>
              <a:rPr lang="en-US" altLang="zh-CN">
                <a:sym typeface="+mn-ea"/>
              </a:rPr>
              <a:t>0</a:t>
            </a:r>
            <a:endParaRPr lang="en-US" altLang="zh-CN">
              <a:sym typeface="+mn-ea"/>
            </a:endParaRPr>
          </a:p>
          <a:p>
            <a:r>
              <a:rPr lang="zh-CN" altLang="en-US">
                <a:sym typeface="+mn-ea"/>
              </a:rPr>
              <a:t>下面的三条功能也是相同的，不过是使用了立即数</a:t>
            </a:r>
            <a:endParaRPr lang="zh-CN" altLang="en-US">
              <a:sym typeface="+mn-ea"/>
            </a:endParaRPr>
          </a:p>
          <a:p>
            <a:r>
              <a:rPr lang="zh-CN" altLang="en-US">
                <a:sym typeface="+mn-ea"/>
              </a:rPr>
              <a:t>之后大家可以看看这一页仔细理解一下</a:t>
            </a:r>
            <a:r>
              <a:rPr lang="zh-CN" altLang="en-US">
                <a:sym typeface="+mn-ea"/>
              </a:rPr>
              <a:t>每一条指令的具体细节</a:t>
            </a:r>
            <a:endParaRPr lang="zh-CN" altLang="en-US">
              <a:sym typeface="+mn-ea"/>
            </a:endParaRPr>
          </a:p>
          <a:p>
            <a:endParaRPr lang="zh-CN" altLang="en-US"/>
          </a:p>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除此之外还有一些特权指令</a:t>
            </a:r>
            <a:endParaRPr lang="zh-CN" altLang="en-US"/>
          </a:p>
          <a:p>
            <a:r>
              <a:rPr lang="zh-CN" altLang="en-US"/>
              <a:t>ECALL指令用于向执行环境发出请求，在不同的特权等级中执行ECALL指令有不同的效果：在User Mode中会引发environment-call-from-U-mode异常，在Supervisor Mode中会引发environment-call-from-S-mode异常, 而在Machine Mode中会引发environment-call-from-M-mode异常。</a:t>
            </a:r>
            <a:endParaRPr lang="zh-CN" altLang="en-US"/>
          </a:p>
          <a:p>
            <a:endParaRPr lang="zh-CN" altLang="en-US"/>
          </a:p>
          <a:p>
            <a:r>
              <a:rPr lang="zh-CN" altLang="en-US"/>
              <a:t>当异常处理程序完成异常处理之后，需要返回原先的中断点继续执行原程序。RISC-V架构针对三种特权模式分别定义了专门的退出指令(Trap-Return Instructions)，包括MRET、SRET和URET。其中MRET指令是机器模式下的退出异常指令，也是必备的指令。在我们的实验中，异常处理程序用 mret 指令（M 模式特有的指令）返回, mret </a:t>
            </a:r>
            <a:r>
              <a:rPr lang="zh-CN" altLang="en-US"/>
              <a:t>指令会将 PC 设置为 mepc，通过将 mstatus 的 MPIE 域复制到MIE 来恢复之前的中断使能设置，并将权限模式设置为 mstatus 的 MPP 域中的值。</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接下来我们总结一下trap的处理流程，也就是最开始我们说的三步</a:t>
            </a:r>
            <a:endParaRPr lang="zh-CN" altLang="en-US"/>
          </a:p>
          <a:p>
            <a:r>
              <a:rPr lang="zh-CN" altLang="en-US"/>
              <a:t>首先进入trap</a:t>
            </a:r>
            <a:endParaRPr lang="zh-CN" altLang="en-US"/>
          </a:p>
          <a:p>
            <a:r>
              <a:rPr lang="zh-CN" altLang="en-US"/>
              <a:t>停止当前程序的执行流，将pc设置为mtvec指向的地址</a:t>
            </a:r>
            <a:endParaRPr lang="zh-CN" altLang="en-US"/>
          </a:p>
          <a:p>
            <a:r>
              <a:rPr lang="zh-CN" altLang="en-US"/>
              <a:t>更新csr寄存器，mstatus, mepc, mcause</a:t>
            </a:r>
            <a:endParaRPr lang="zh-CN" altLang="en-US"/>
          </a:p>
          <a:p>
            <a:r>
              <a:rPr lang="zh-CN" altLang="en-US"/>
              <a:t>保存中断异常的相关</a:t>
            </a:r>
            <a:r>
              <a:rPr lang="zh-CN" altLang="en-US"/>
              <a:t>信息</a:t>
            </a: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第二部</a:t>
            </a:r>
            <a:r>
              <a:rPr lang="zh-CN" altLang="en-US"/>
              <a:t>执行中断异常处理程序，这里展示的是我们本实验仿真</a:t>
            </a:r>
            <a:r>
              <a:rPr lang="zh-CN" altLang="en-US"/>
              <a:t>使用的一段代码</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第三步，处理完了之后</a:t>
            </a:r>
            <a:endParaRPr lang="zh-CN" altLang="en-US"/>
          </a:p>
          <a:p>
            <a:r>
              <a:rPr lang="zh-CN" altLang="en-US">
                <a:sym typeface="+mn-ea"/>
              </a:rPr>
              <a:t>将pc设置为mepc指向的地址，恢复csr寄存器mstatus</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在了解了前面的知识，感觉在单周期cpu中实现中断和异常没有太大问题</a:t>
            </a:r>
            <a:endParaRPr lang="zh-CN" altLang="en-US"/>
          </a:p>
          <a:p>
            <a:r>
              <a:rPr lang="zh-CN" altLang="en-US"/>
              <a:t>但是在流水线cpu中如何去支持中断异常呢，</a:t>
            </a:r>
            <a:r>
              <a:rPr lang="zh-CN" altLang="en-US"/>
              <a:t>比如我们应该在哪个流水级去处理</a:t>
            </a:r>
            <a:r>
              <a:rPr lang="zh-CN" altLang="en-US"/>
              <a:t>呢</a:t>
            </a:r>
            <a:endParaRPr lang="zh-CN" altLang="en-US"/>
          </a:p>
          <a:p>
            <a:r>
              <a:rPr lang="zh-CN" altLang="en-US"/>
              <a:t>在此之前，需要先提出一个精确异常的概念，也就是fa</a:t>
            </a:r>
            <a:r>
              <a:rPr lang="en-US" altLang="zh-CN"/>
              <a:t>u</a:t>
            </a:r>
            <a:r>
              <a:rPr lang="zh-CN" altLang="en-US"/>
              <a:t>lting instruction之前的指令都需要完成，</a:t>
            </a:r>
            <a:r>
              <a:rPr lang="zh-CN" altLang="en-US"/>
              <a:t>而之后的指令不能改变机器的状态</a:t>
            </a:r>
            <a:endParaRPr lang="zh-CN" altLang="en-US"/>
          </a:p>
          <a:p>
            <a:endParaRPr lang="zh-CN" altLang="en-US"/>
          </a:p>
          <a:p>
            <a:r>
              <a:rPr lang="zh-CN" altLang="en-US"/>
              <a:t>（</a:t>
            </a:r>
            <a:r>
              <a:rPr lang="zh-CN" altLang="en-US"/>
              <a:t>点）为了实现精确异常，首先要考虑的是在什么时候去处理中断异常</a:t>
            </a:r>
            <a:endParaRPr lang="zh-CN" altLang="en-US"/>
          </a:p>
          <a:p>
            <a:r>
              <a:rPr lang="zh-CN" altLang="en-US"/>
              <a:t>不同的流水级可能发生不同的异常，</a:t>
            </a:r>
            <a:r>
              <a:rPr lang="zh-CN" altLang="en-US">
                <a:sym typeface="+mn-ea"/>
              </a:rPr>
              <a:t>比如IF阶段可能发生取指异常，ID阶段decode发现是非法指令，执行阶段计算异常，</a:t>
            </a:r>
            <a:r>
              <a:rPr lang="en-US" altLang="zh-CN">
                <a:sym typeface="+mn-ea"/>
              </a:rPr>
              <a:t>memory</a:t>
            </a:r>
            <a:r>
              <a:rPr lang="zh-CN" altLang="en-US">
                <a:sym typeface="+mn-ea"/>
              </a:rPr>
              <a:t>阶段load store</a:t>
            </a:r>
            <a:r>
              <a:rPr lang="zh-CN" altLang="en-US">
                <a:sym typeface="+mn-ea"/>
              </a:rPr>
              <a:t>发生memory异常</a:t>
            </a:r>
            <a:endParaRPr lang="zh-CN" altLang="en-US">
              <a:sym typeface="+mn-ea"/>
            </a:endParaRPr>
          </a:p>
          <a:p>
            <a:r>
              <a:rPr lang="zh-CN" altLang="en-US">
                <a:sym typeface="+mn-ea"/>
              </a:rPr>
              <a:t>这些异常一旦出现，我们是否马上就要去处理呢？</a:t>
            </a:r>
            <a:endParaRPr lang="zh-CN" altLang="en-US"/>
          </a:p>
          <a:p>
            <a:endParaRPr lang="zh-CN" altLang="en-US"/>
          </a:p>
          <a:p>
            <a:r>
              <a:rPr lang="zh-CN" altLang="en-US"/>
              <a:t>（点）我们这里来看一个例子，指令</a:t>
            </a:r>
            <a:r>
              <a:rPr lang="en-US" altLang="zh-CN"/>
              <a:t>1</a:t>
            </a:r>
            <a:r>
              <a:rPr lang="zh-CN" altLang="en-US"/>
              <a:t>和指令</a:t>
            </a:r>
            <a:r>
              <a:rPr lang="en-US" altLang="zh-CN"/>
              <a:t>2</a:t>
            </a:r>
            <a:r>
              <a:rPr lang="zh-CN" altLang="en-US"/>
              <a:t>按顺序执行，指令</a:t>
            </a:r>
            <a:r>
              <a:rPr lang="en-US" altLang="zh-CN"/>
              <a:t>1</a:t>
            </a:r>
            <a:r>
              <a:rPr lang="zh-CN" altLang="en-US"/>
              <a:t>执行到</a:t>
            </a:r>
            <a:r>
              <a:rPr lang="en-US" altLang="zh-CN"/>
              <a:t>memory</a:t>
            </a:r>
            <a:r>
              <a:rPr lang="zh-CN" altLang="en-US"/>
              <a:t>阶段出现了异常，而指令</a:t>
            </a:r>
            <a:r>
              <a:rPr lang="en-US" altLang="zh-CN"/>
              <a:t>2</a:t>
            </a:r>
            <a:r>
              <a:rPr lang="zh-CN" altLang="en-US"/>
              <a:t>执行到解码阶段就发生了异常。按照我们观察到异常的时间顺序来说，我们会先观测到指令</a:t>
            </a:r>
            <a:r>
              <a:rPr lang="en-US" altLang="zh-CN"/>
              <a:t>2</a:t>
            </a:r>
            <a:r>
              <a:rPr lang="zh-CN" altLang="en-US"/>
              <a:t>发生了异常，再观测到指令</a:t>
            </a:r>
            <a:r>
              <a:rPr lang="en-US" altLang="zh-CN"/>
              <a:t>1</a:t>
            </a:r>
            <a:r>
              <a:rPr lang="zh-CN" altLang="en-US"/>
              <a:t>的</a:t>
            </a:r>
            <a:r>
              <a:rPr lang="zh-CN" altLang="en-US"/>
              <a:t>异常。</a:t>
            </a:r>
            <a:endParaRPr lang="zh-CN" altLang="en-US"/>
          </a:p>
          <a:p>
            <a:r>
              <a:rPr lang="zh-CN" altLang="en-US"/>
              <a:t>这种情况下，一出现异常就立即处理肯定是不合适的，因为在指令</a:t>
            </a:r>
            <a:r>
              <a:rPr lang="en-US" altLang="zh-CN"/>
              <a:t>1</a:t>
            </a:r>
            <a:r>
              <a:rPr lang="zh-CN" altLang="en-US"/>
              <a:t>还没有正确执行的情况下，先处理指令</a:t>
            </a:r>
            <a:r>
              <a:rPr lang="en-US" altLang="zh-CN"/>
              <a:t>2</a:t>
            </a:r>
            <a:r>
              <a:rPr lang="zh-CN" altLang="en-US"/>
              <a:t>的异常是没有意义的，</a:t>
            </a:r>
            <a:r>
              <a:rPr lang="zh-CN" altLang="en-US"/>
              <a:t>还可能会影响程序执行的</a:t>
            </a:r>
            <a:r>
              <a:rPr lang="zh-CN" altLang="en-US"/>
              <a:t>正确性</a:t>
            </a:r>
            <a:endParaRPr lang="zh-CN" altLang="en-US"/>
          </a:p>
          <a:p>
            <a:endParaRPr lang="zh-CN" altLang="en-US"/>
          </a:p>
          <a:p>
            <a:r>
              <a:rPr lang="zh-CN" altLang="en-US"/>
              <a:t>结合我们上面说的情况，最终我们选择</a:t>
            </a:r>
            <a:r>
              <a:rPr lang="zh-CN" altLang="en-US">
                <a:sym typeface="+mn-ea"/>
              </a:rPr>
              <a:t>发生异常后将异常信息携带在指令上沿着流水线一路传递下去，直到</a:t>
            </a:r>
            <a:r>
              <a:rPr lang="en-US" altLang="zh-CN">
                <a:sym typeface="+mn-ea"/>
              </a:rPr>
              <a:t>write back</a:t>
            </a:r>
            <a:r>
              <a:rPr lang="zh-CN" altLang="en-US">
                <a:sym typeface="+mn-ea"/>
              </a:rPr>
              <a:t>阶段才真正去处理异常，</a:t>
            </a:r>
            <a:r>
              <a:rPr lang="zh-CN" altLang="en-US"/>
              <a:t>因为</a:t>
            </a:r>
            <a:r>
              <a:rPr lang="en-US" altLang="zh-CN">
                <a:sym typeface="+mn-ea"/>
              </a:rPr>
              <a:t>write back</a:t>
            </a:r>
            <a:r>
              <a:rPr lang="zh-CN" altLang="en-US"/>
              <a:t>阶段以后至少不会产生新的异常，刚刚这个例子所面临的问题也</a:t>
            </a:r>
            <a:r>
              <a:rPr lang="zh-CN" altLang="en-US"/>
              <a:t>迎刃而解</a:t>
            </a:r>
            <a:endParaRPr lang="zh-CN" altLang="en-US"/>
          </a:p>
          <a:p>
            <a:endParaRPr lang="zh-CN" altLang="en-US"/>
          </a:p>
          <a:p>
            <a:r>
              <a:rPr lang="zh-CN" altLang="en-US"/>
              <a:t>但其实WB阶段处理异常还是有一点小问题的，比如RAM的写操作是在MEM阶段就已经完成的，但我们实验提供的代码中没有考虑这个问题，大家实验时可以忽略</a:t>
            </a:r>
            <a:r>
              <a:rPr lang="zh-CN" altLang="en-US"/>
              <a:t>掉</a:t>
            </a:r>
            <a:endParaRPr lang="zh-CN" altLang="en-US"/>
          </a:p>
          <a:p>
            <a:r>
              <a:rPr lang="zh-CN" altLang="en-US"/>
              <a:t>如果要解决这个问题，可选的方案是在</a:t>
            </a:r>
            <a:r>
              <a:rPr lang="en-US" altLang="zh-CN"/>
              <a:t>memory</a:t>
            </a:r>
            <a:r>
              <a:rPr lang="zh-CN" altLang="en-US"/>
              <a:t>阶段检查一下WB阶段有没有狭义异常产生</a:t>
            </a:r>
            <a:endParaRPr lang="zh-CN" altLang="en-US"/>
          </a:p>
          <a:p>
            <a:endParaRPr lang="zh-CN" altLang="en-US"/>
          </a:p>
          <a:p>
            <a:r>
              <a:rPr lang="en-US" altLang="zh-CN"/>
              <a:t>==end==</a:t>
            </a:r>
            <a:endParaRPr lang="en-US" altLang="zh-CN"/>
          </a:p>
          <a:p>
            <a:endParaRPr lang="zh-CN" altLang="en-US"/>
          </a:p>
          <a:p>
            <a:r>
              <a:rPr lang="zh-CN" altLang="en-US">
                <a:sym typeface="+mn-ea"/>
              </a:rPr>
              <a:t>* 写回指令报出异常的同时，清空所有流水级的缓存，并将PC置为异常入口地址</a:t>
            </a:r>
            <a:endParaRPr lang="zh-CN" altLang="en-US"/>
          </a:p>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这是实验2的架构图，我们这次实验的重点在于上方这个</a:t>
            </a:r>
            <a:r>
              <a:rPr lang="zh-CN" altLang="en-US" dirty="0">
                <a:sym typeface="+mn-ea"/>
              </a:rPr>
              <a:t>Exception Unit</a:t>
            </a:r>
            <a:endParaRPr lang="zh-CN" altLang="en-US" dirty="0">
              <a:sym typeface="+mn-ea"/>
            </a:endParaRPr>
          </a:p>
          <a:p>
            <a:r>
              <a:rPr lang="zh-CN" altLang="en-US" dirty="0">
                <a:sym typeface="+mn-ea"/>
              </a:rPr>
              <a:t>这个模块主要有两个作用</a:t>
            </a:r>
            <a:endParaRPr lang="zh-CN" altLang="en-US" dirty="0">
              <a:sym typeface="+mn-ea"/>
            </a:endParaRPr>
          </a:p>
          <a:p>
            <a:r>
              <a:rPr lang="zh-CN" altLang="en-US"/>
              <a:t>发生中断异常时，对应指令运行到</a:t>
            </a:r>
            <a:r>
              <a:rPr lang="en-US" altLang="zh-CN"/>
              <a:t>WB</a:t>
            </a:r>
            <a:r>
              <a:rPr lang="zh-CN" altLang="en-US"/>
              <a:t>阶段会将相关的信息传递给这个模块，由这个模块来控制进入中断异常的处理程序，完成后再控制跳出</a:t>
            </a:r>
            <a:endParaRPr lang="zh-CN" altLang="en-US"/>
          </a:p>
          <a:p>
            <a:r>
              <a:rPr lang="zh-CN" altLang="en-US"/>
              <a:t>第二个是对于</a:t>
            </a:r>
            <a:r>
              <a:rPr lang="en-US" altLang="zh-CN"/>
              <a:t>csr</a:t>
            </a:r>
            <a:r>
              <a:rPr lang="zh-CN" altLang="en-US"/>
              <a:t>指令，这个模块在</a:t>
            </a:r>
            <a:r>
              <a:rPr lang="en-US" altLang="zh-CN"/>
              <a:t>csr</a:t>
            </a:r>
            <a:r>
              <a:rPr lang="zh-CN" altLang="en-US"/>
              <a:t>指令</a:t>
            </a:r>
            <a:r>
              <a:rPr lang="zh-CN" altLang="en-US"/>
              <a:t>执行的内存存取阶段用来控制相应的</a:t>
            </a:r>
            <a:r>
              <a:rPr lang="zh-CN" altLang="en-US"/>
              <a:t>寄存器</a:t>
            </a:r>
            <a:endParaRPr lang="zh-CN" altLang="en-US"/>
          </a:p>
          <a:p>
            <a:endParaRPr lang="zh-CN" altLang="en-US"/>
          </a:p>
          <a:p>
            <a:r>
              <a:rPr lang="zh-CN" altLang="en-US"/>
              <a:t>从图中我们也可以看到，这里面中断异常会在wb阶段开始处理，即指向</a:t>
            </a:r>
            <a:r>
              <a:rPr lang="en-US" altLang="zh-CN"/>
              <a:t>exception unit</a:t>
            </a:r>
            <a:r>
              <a:rPr lang="zh-CN" altLang="en-US"/>
              <a:t>模块底部的那些</a:t>
            </a:r>
            <a:r>
              <a:rPr lang="zh-CN" altLang="en-US"/>
              <a:t>箭头</a:t>
            </a:r>
            <a:endParaRPr lang="zh-CN" altLang="en-US"/>
          </a:p>
          <a:p>
            <a:r>
              <a:rPr lang="zh-CN" altLang="en-US"/>
              <a:t>但是一些csr指令，mret指令会在mem</a:t>
            </a:r>
            <a:r>
              <a:rPr lang="en-US" altLang="zh-CN"/>
              <a:t>ory</a:t>
            </a:r>
            <a:r>
              <a:rPr lang="zh-CN" altLang="en-US"/>
              <a:t>阶段开始处理，对应的输入为指向模块右侧的那些</a:t>
            </a:r>
            <a:r>
              <a:rPr lang="zh-CN" altLang="en-US"/>
              <a:t>箭头</a:t>
            </a: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然后我们来看一下具体的</a:t>
            </a:r>
            <a:r>
              <a:rPr lang="zh-CN" altLang="en-US" dirty="0"/>
              <a:t>代码</a:t>
            </a:r>
            <a:endParaRPr lang="zh-CN" altLang="en-US" dirty="0"/>
          </a:p>
          <a:p>
            <a:r>
              <a:rPr lang="zh-CN" altLang="en-US" dirty="0"/>
              <a:t>Exception Unit这个</a:t>
            </a:r>
            <a:r>
              <a:rPr lang="zh-CN" altLang="en-US" dirty="0"/>
              <a:t>模块的主要任务</a:t>
            </a:r>
            <a:endParaRPr lang="zh-CN" altLang="en-US" dirty="0"/>
          </a:p>
          <a:p>
            <a:r>
              <a:rPr lang="zh-CN" altLang="en-US" dirty="0"/>
              <a:t>首先是进入异常时，它</a:t>
            </a:r>
            <a:r>
              <a:rPr lang="zh-CN" altLang="en-US" dirty="0"/>
              <a:t>要完成mstatus等寄存器的读写</a:t>
            </a:r>
            <a:endParaRPr lang="zh-CN" altLang="en-US" dirty="0"/>
          </a:p>
          <a:p>
            <a:r>
              <a:rPr lang="zh-CN" altLang="en-US" dirty="0"/>
              <a:t>然后是异常服务程序中，负责执行csr指令读写相应的</a:t>
            </a:r>
            <a:r>
              <a:rPr lang="en-US" altLang="zh-CN" dirty="0"/>
              <a:t>csr</a:t>
            </a:r>
            <a:r>
              <a:rPr lang="zh-CN" altLang="en-US" dirty="0"/>
              <a:t>寄存器</a:t>
            </a:r>
            <a:endParaRPr lang="zh-CN" altLang="en-US" dirty="0"/>
          </a:p>
          <a:p>
            <a:r>
              <a:rPr lang="zh-CN" altLang="en-US" dirty="0"/>
              <a:t>最后是退出异常时，</a:t>
            </a:r>
            <a:r>
              <a:rPr lang="zh-CN" altLang="en-US" dirty="0"/>
              <a:t>完成mstatus等寄存器的恢复</a:t>
            </a:r>
            <a:endParaRPr lang="zh-CN" altLang="en-US" dirty="0"/>
          </a:p>
          <a:p>
            <a:endParaRPr lang="zh-CN" altLang="en-US" dirty="0"/>
          </a:p>
          <a:p>
            <a:r>
              <a:rPr lang="zh-CN" altLang="en-US" dirty="0">
                <a:sym typeface="+mn-ea"/>
              </a:rPr>
              <a:t>在给出的代码中可以</a:t>
            </a:r>
            <a:r>
              <a:rPr lang="zh-CN" altLang="en-US" dirty="0">
                <a:sym typeface="+mn-ea"/>
              </a:rPr>
              <a:t>看到CSR寄存器是包含在这个Exception Unit中的</a:t>
            </a:r>
            <a:endParaRPr lang="zh-CN" altLang="en-US" dirty="0"/>
          </a:p>
          <a:p>
            <a:endParaRPr lang="zh-CN" altLang="en-US" dirty="0"/>
          </a:p>
          <a:p>
            <a:r>
              <a:rPr lang="zh-CN" altLang="en-US" dirty="0"/>
              <a:t>然后</a:t>
            </a:r>
            <a:r>
              <a:rPr lang="zh-CN" altLang="en-US" dirty="0"/>
              <a:t>具体看一下这个模块</a:t>
            </a:r>
            <a:r>
              <a:rPr lang="zh-CN" altLang="en-US" dirty="0"/>
              <a:t>的输入输出，</a:t>
            </a:r>
            <a:endParaRPr lang="zh-CN" altLang="en-US" dirty="0"/>
          </a:p>
          <a:p>
            <a:r>
              <a:rPr lang="zh-CN" altLang="en-US" dirty="0"/>
              <a:t>（点）这一部分是csr读写所需的</a:t>
            </a:r>
            <a:r>
              <a:rPr lang="zh-CN" altLang="en-US" dirty="0"/>
              <a:t>输入输出，</a:t>
            </a:r>
            <a:endParaRPr lang="zh-CN" altLang="en-US" dirty="0"/>
          </a:p>
          <a:p>
            <a:r>
              <a:rPr lang="zh-CN" altLang="en-US" dirty="0"/>
              <a:t>（点）这一部分是中断异常的相关</a:t>
            </a:r>
            <a:r>
              <a:rPr lang="zh-CN" altLang="en-US" dirty="0"/>
              <a:t>信息，</a:t>
            </a:r>
            <a:endParaRPr lang="zh-CN" altLang="en-US" dirty="0"/>
          </a:p>
          <a:p>
            <a:r>
              <a:rPr lang="zh-CN" altLang="en-US" dirty="0"/>
              <a:t>这是mret指令，</a:t>
            </a:r>
            <a:endParaRPr lang="zh-CN" altLang="en-US" dirty="0"/>
          </a:p>
          <a:p>
            <a:r>
              <a:rPr lang="zh-CN" altLang="en-US" dirty="0"/>
              <a:t>（点）</a:t>
            </a:r>
            <a:r>
              <a:rPr lang="zh-CN" altLang="en-US" dirty="0"/>
              <a:t>而这两个epc是用来在中断异常发生的时候设置mepc的，</a:t>
            </a:r>
            <a:endParaRPr lang="zh-CN" altLang="en-US" dirty="0"/>
          </a:p>
          <a:p>
            <a:r>
              <a:rPr lang="zh-CN" altLang="en-US" dirty="0"/>
              <a:t>然后是输出，</a:t>
            </a:r>
            <a:endParaRPr lang="zh-CN" altLang="en-US" dirty="0"/>
          </a:p>
          <a:p>
            <a:r>
              <a:rPr lang="zh-CN" altLang="en-US" dirty="0"/>
              <a:t>（点）这是将pc重定向到mtvec或者是mepc里保存的地址的,用来控制进入和退出</a:t>
            </a:r>
            <a:r>
              <a:rPr lang="en-US" altLang="zh-CN" dirty="0"/>
              <a:t>trap</a:t>
            </a:r>
            <a:r>
              <a:rPr lang="zh-CN" altLang="en-US" dirty="0"/>
              <a:t>的 </a:t>
            </a:r>
            <a:endParaRPr lang="zh-CN" altLang="en-US" dirty="0"/>
          </a:p>
          <a:p>
            <a:r>
              <a:rPr lang="zh-CN" altLang="en-US" dirty="0"/>
              <a:t>（点）然后这些是用来flush流水线寄存器的，具体的使用方式和实验</a:t>
            </a:r>
            <a:r>
              <a:rPr lang="en-US" altLang="zh-CN" dirty="0"/>
              <a:t>1</a:t>
            </a:r>
            <a:r>
              <a:rPr lang="zh-CN" altLang="en-US" dirty="0"/>
              <a:t>是相似的，最后一个是</a:t>
            </a:r>
            <a:r>
              <a:rPr lang="zh-CN" altLang="en-US" dirty="0"/>
              <a:t>用来控制</a:t>
            </a:r>
            <a:r>
              <a:rPr lang="en-US" altLang="zh-CN" dirty="0"/>
              <a:t>flush </a:t>
            </a:r>
            <a:r>
              <a:rPr lang="zh-CN" altLang="en-US" dirty="0">
                <a:sym typeface="+mn-ea"/>
              </a:rPr>
              <a:t>WB阶段写寄存器</a:t>
            </a:r>
            <a:r>
              <a:rPr lang="zh-CN" altLang="en-US" dirty="0">
                <a:sym typeface="+mn-ea"/>
              </a:rPr>
              <a:t>的，在</a:t>
            </a:r>
            <a:r>
              <a:rPr lang="zh-CN" altLang="en-US" dirty="0"/>
              <a:t>异常出现的时我们需要</a:t>
            </a:r>
            <a:r>
              <a:rPr lang="en-US" altLang="zh-CN" dirty="0"/>
              <a:t>flush</a:t>
            </a:r>
            <a:r>
              <a:rPr lang="zh-CN" altLang="en-US" dirty="0"/>
              <a:t>掉这个</a:t>
            </a:r>
            <a:r>
              <a:rPr lang="zh-CN" altLang="en-US" dirty="0"/>
              <a:t>寄存器</a:t>
            </a:r>
            <a:endParaRPr lang="zh-CN" altLang="en-US" dirty="0"/>
          </a:p>
          <a:p>
            <a:endParaRPr lang="zh-CN" altLang="en-US" dirty="0"/>
          </a:p>
          <a:p>
            <a:endParaRPr lang="zh-CN" altLang="en-US" dirty="0"/>
          </a:p>
          <a:p>
            <a:endParaRPr lang="zh-CN" altLang="en-US" dirty="0"/>
          </a:p>
        </p:txBody>
      </p:sp>
      <p:sp>
        <p:nvSpPr>
          <p:cNvPr id="4" name="Slide Number Placeholder 3"/>
          <p:cNvSpPr>
            <a:spLocks noGrp="1"/>
          </p:cNvSpPr>
          <p:nvPr>
            <p:ph type="sldNum" sz="quarter" idx="10"/>
          </p:nvPr>
        </p:nvSpPr>
        <p:spPr/>
        <p:txBody>
          <a:bodyPr/>
          <a:lstStyle/>
          <a:p>
            <a:fld id="{F9B3A588-43E9-AC44-AC90-AB7B6B5540F3}" type="slidenum">
              <a:rPr kumimoji="1" lang="zh-CN" altLang="en-US" smtClean="0"/>
            </a:fld>
            <a:endParaRPr kumimoji="1"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然后这是顶层模块里面给的</a:t>
            </a:r>
            <a:r>
              <a:rPr lang="en-US" altLang="zh-CN" dirty="0"/>
              <a:t>exception unit</a:t>
            </a:r>
            <a:r>
              <a:rPr lang="zh-CN" altLang="en-US" dirty="0"/>
              <a:t>的参数，这一次代码中是都写好了的，大家对照着</a:t>
            </a:r>
            <a:r>
              <a:rPr lang="zh-CN" altLang="en-US" dirty="0"/>
              <a:t>看就行</a:t>
            </a:r>
            <a:endParaRPr lang="zh-CN" altLang="en-US" dirty="0"/>
          </a:p>
          <a:p>
            <a:endParaRPr lang="zh-CN" altLang="en-US" dirty="0"/>
          </a:p>
          <a:p>
            <a:r>
              <a:rPr lang="zh-CN" altLang="en-US" dirty="0"/>
              <a:t>第一部分是用来执行</a:t>
            </a:r>
            <a:r>
              <a:rPr lang="en-US" altLang="zh-CN" dirty="0"/>
              <a:t>csr</a:t>
            </a:r>
            <a:r>
              <a:rPr lang="zh-CN" altLang="en-US" dirty="0"/>
              <a:t>指令的，第二部分是用来处理中断异常</a:t>
            </a:r>
            <a:r>
              <a:rPr lang="zh-CN" altLang="en-US" dirty="0"/>
              <a:t>的</a:t>
            </a:r>
            <a:endParaRPr lang="zh-CN" altLang="en-US" dirty="0"/>
          </a:p>
          <a:p>
            <a:r>
              <a:rPr lang="zh-CN" altLang="en-US" dirty="0"/>
              <a:t>通过变量名的后缀我们可以看到csr和mret部分是在</a:t>
            </a:r>
            <a:r>
              <a:rPr lang="en-US" altLang="zh-CN" dirty="0"/>
              <a:t>memory</a:t>
            </a:r>
            <a:r>
              <a:rPr lang="zh-CN" altLang="en-US" dirty="0"/>
              <a:t>阶段做的</a:t>
            </a:r>
            <a:endParaRPr lang="zh-CN" altLang="en-US" dirty="0"/>
          </a:p>
          <a:p>
            <a:r>
              <a:rPr lang="zh-CN" altLang="en-US" dirty="0"/>
              <a:t>中断异常的</a:t>
            </a:r>
            <a:r>
              <a:rPr lang="zh-CN" altLang="en-US" dirty="0"/>
              <a:t>处理是在W</a:t>
            </a:r>
            <a:r>
              <a:rPr lang="en-US" altLang="zh-CN" dirty="0"/>
              <a:t>rite back</a:t>
            </a:r>
            <a:r>
              <a:rPr lang="zh-CN" altLang="en-US" dirty="0"/>
              <a:t>阶段做的</a:t>
            </a:r>
            <a:endParaRPr lang="zh-CN" altLang="en-US" dirty="0"/>
          </a:p>
        </p:txBody>
      </p:sp>
      <p:sp>
        <p:nvSpPr>
          <p:cNvPr id="4" name="Slide Number Placeholder 3"/>
          <p:cNvSpPr>
            <a:spLocks noGrp="1"/>
          </p:cNvSpPr>
          <p:nvPr>
            <p:ph type="sldNum" sz="quarter" idx="10"/>
          </p:nvPr>
        </p:nvSpPr>
        <p:spPr/>
        <p:txBody>
          <a:bodyPr/>
          <a:lstStyle/>
          <a:p>
            <a:fld id="{F9B3A588-43E9-AC44-AC90-AB7B6B5540F3}"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本次实验主要任务是理解掌握</a:t>
            </a:r>
            <a:r>
              <a:rPr lang="en-US" altLang="zh-CN"/>
              <a:t>CPU</a:t>
            </a:r>
            <a:r>
              <a:rPr lang="zh-CN" altLang="en-US"/>
              <a:t>异常和中断及其处理过程，并在实验</a:t>
            </a:r>
            <a:r>
              <a:rPr lang="en-US" altLang="zh-CN"/>
              <a:t>1</a:t>
            </a:r>
            <a:r>
              <a:rPr lang="zh-CN" altLang="en-US"/>
              <a:t>的基础上实现这部分</a:t>
            </a:r>
            <a:r>
              <a:rPr lang="zh-CN" altLang="en-US"/>
              <a:t>功能</a:t>
            </a:r>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接下来我们来看一下</a:t>
            </a:r>
            <a:r>
              <a:rPr lang="en-US" altLang="zh-CN" dirty="0"/>
              <a:t>exception unit</a:t>
            </a:r>
            <a:r>
              <a:rPr lang="zh-CN" altLang="en-US" dirty="0"/>
              <a:t>模块的具体</a:t>
            </a:r>
            <a:r>
              <a:rPr lang="zh-CN" altLang="en-US" dirty="0"/>
              <a:t>实现方式</a:t>
            </a:r>
            <a:endParaRPr lang="zh-CN" altLang="en-US" dirty="0"/>
          </a:p>
          <a:p>
            <a:r>
              <a:rPr lang="zh-CN" altLang="en-US" dirty="0"/>
              <a:t>首先来看一下已经给出的</a:t>
            </a:r>
            <a:r>
              <a:rPr lang="en-US" altLang="zh-CN" dirty="0"/>
              <a:t>CSR</a:t>
            </a:r>
            <a:r>
              <a:rPr lang="zh-CN" altLang="en-US" dirty="0"/>
              <a:t>寄存器的输入输出，可以看到是</a:t>
            </a:r>
            <a:r>
              <a:rPr lang="zh-CN" altLang="en-US" dirty="0">
                <a:sym typeface="+mn-ea"/>
              </a:rPr>
              <a:t>只有一个读端口和一个写端口的</a:t>
            </a:r>
            <a:endParaRPr lang="zh-CN" altLang="en-US" dirty="0"/>
          </a:p>
          <a:p>
            <a:r>
              <a:rPr lang="zh-CN" altLang="en-US" dirty="0"/>
              <a:t>但我们进入trap其实是要读写多个csr寄存器的，</a:t>
            </a:r>
            <a:r>
              <a:rPr lang="zh-CN" altLang="en-US" dirty="0"/>
              <a:t>比如mepc, mstatus, mcause这些</a:t>
            </a:r>
            <a:endParaRPr lang="zh-CN" altLang="en-US" dirty="0"/>
          </a:p>
          <a:p>
            <a:r>
              <a:rPr lang="zh-CN" altLang="en-US" dirty="0"/>
              <a:t>这意味着我们不能在一个周期内进行多次的读写，只能分周期来做</a:t>
            </a:r>
            <a:endParaRPr lang="zh-CN" altLang="en-US" dirty="0"/>
          </a:p>
          <a:p>
            <a:endParaRPr lang="zh-CN" altLang="en-US" dirty="0"/>
          </a:p>
          <a:p>
            <a:r>
              <a:rPr lang="zh-CN" altLang="en-US" dirty="0">
                <a:sym typeface="+mn-ea"/>
              </a:rPr>
              <a:t>分周期后我们设计这样一个</a:t>
            </a:r>
            <a:r>
              <a:rPr lang="zh-CN" altLang="en-US" dirty="0">
                <a:sym typeface="+mn-ea"/>
              </a:rPr>
              <a:t>有限状态机图</a:t>
            </a:r>
            <a:endParaRPr lang="zh-CN" altLang="en-US" dirty="0"/>
          </a:p>
          <a:p>
            <a:r>
              <a:rPr lang="zh-CN" altLang="en-US" dirty="0">
                <a:sym typeface="+mn-ea"/>
              </a:rPr>
              <a:t>这个状态机有3个状态，STATE_IDLE, STATE_MEPC, STATE_MCAUSE</a:t>
            </a:r>
            <a:endParaRPr lang="zh-CN" altLang="en-US" dirty="0"/>
          </a:p>
          <a:p>
            <a:r>
              <a:rPr lang="zh-CN" altLang="en-US" dirty="0">
                <a:sym typeface="+mn-ea"/>
              </a:rPr>
              <a:t>接下来我们来看一下这个状态机的</a:t>
            </a:r>
            <a:r>
              <a:rPr lang="zh-CN" altLang="en-US" dirty="0">
                <a:sym typeface="+mn-ea"/>
              </a:rPr>
              <a:t>状态是怎么转移的</a:t>
            </a:r>
            <a:endParaRPr lang="zh-CN" altLang="en-US" dirty="0"/>
          </a:p>
          <a:p>
            <a:endParaRPr lang="zh-CN" altLang="en-US" dirty="0"/>
          </a:p>
        </p:txBody>
      </p:sp>
      <p:sp>
        <p:nvSpPr>
          <p:cNvPr id="4" name="Slide Number Placeholder 3"/>
          <p:cNvSpPr>
            <a:spLocks noGrp="1"/>
          </p:cNvSpPr>
          <p:nvPr>
            <p:ph type="sldNum" sz="quarter" idx="10"/>
          </p:nvPr>
        </p:nvSpPr>
        <p:spPr/>
        <p:txBody>
          <a:bodyPr/>
          <a:lstStyle/>
          <a:p>
            <a:fld id="{F9B3A588-43E9-AC44-AC90-AB7B6B5540F3}" type="slidenum">
              <a:rPr kumimoji="1" lang="zh-CN" altLang="en-US" smtClean="0"/>
            </a:fld>
            <a:endParaRPr kumimoji="1"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首先看一下如何进入中断异常，这个过程中</a:t>
            </a:r>
            <a:r>
              <a:rPr lang="zh-CN" altLang="en-US" dirty="0"/>
              <a:t>吗，状态机需要走</a:t>
            </a:r>
            <a:r>
              <a:rPr lang="zh-CN" altLang="en-US" dirty="0"/>
              <a:t>一遍1, 2, 3这条路线</a:t>
            </a:r>
            <a:endParaRPr lang="zh-CN" altLang="en-US" dirty="0"/>
          </a:p>
          <a:p>
            <a:r>
              <a:rPr lang="zh-CN" altLang="en-US" dirty="0"/>
              <a:t>第一步是STATE_IDLE到STATE_MEPC, 这一步过程中会写mstatus寄存器，flush掉流水线寄存器, </a:t>
            </a:r>
            <a:r>
              <a:rPr lang="zh-CN" altLang="en-US" dirty="0">
                <a:sym typeface="+mn-ea"/>
              </a:rPr>
              <a:t>记录epc和cause，</a:t>
            </a:r>
            <a:r>
              <a:rPr lang="zh-CN" altLang="en-US" dirty="0"/>
              <a:t>如果是异常不是中断的话，取消</a:t>
            </a:r>
            <a:r>
              <a:rPr lang="en-US" altLang="zh-CN" dirty="0"/>
              <a:t>write back</a:t>
            </a:r>
            <a:r>
              <a:rPr lang="zh-CN" altLang="en-US" dirty="0"/>
              <a:t>阶段写寄存器的行为</a:t>
            </a:r>
            <a:endParaRPr lang="zh-CN" altLang="en-US" dirty="0"/>
          </a:p>
          <a:p>
            <a:r>
              <a:rPr lang="zh-CN" altLang="en-US" dirty="0"/>
              <a:t>第二步</a:t>
            </a:r>
            <a:r>
              <a:rPr lang="zh-CN" altLang="en-US" dirty="0"/>
              <a:t>从STATE_MEPC到STATE_MCAUSE, 这一步会将第一步记录的epc写到mepc中，读mtvec寄存器，并且重定向pc，下一个周期pc就会从mtvec开始执行</a:t>
            </a:r>
            <a:endParaRPr lang="zh-CN" altLang="en-US" dirty="0"/>
          </a:p>
          <a:p>
            <a:r>
              <a:rPr lang="zh-CN" altLang="en-US" dirty="0"/>
              <a:t>第三步</a:t>
            </a:r>
            <a:r>
              <a:rPr lang="zh-CN" altLang="en-US" dirty="0"/>
              <a:t>从STATE_MCAUSE到STATE_IDLE, 这一步会将cause写入mcause寄存器</a:t>
            </a:r>
            <a:endParaRPr lang="zh-CN" altLang="en-US" dirty="0"/>
          </a:p>
          <a:p>
            <a:endParaRPr lang="zh-CN" altLang="en-US" dirty="0"/>
          </a:p>
          <a:p>
            <a:r>
              <a:rPr lang="zh-CN" altLang="en-US" dirty="0"/>
              <a:t>而退出异常时，</a:t>
            </a:r>
            <a:r>
              <a:rPr lang="zh-CN" altLang="en-US" dirty="0"/>
              <a:t>状态机走的是第4步</a:t>
            </a:r>
            <a:endParaRPr lang="zh-CN" altLang="en-US" dirty="0"/>
          </a:p>
          <a:p>
            <a:r>
              <a:rPr lang="zh-CN" altLang="en-US" dirty="0"/>
              <a:t>恢复mstatus寄存器，读mepc寄存器，重定向pc, flush</a:t>
            </a:r>
            <a:r>
              <a:rPr lang="zh-CN" altLang="en-US" dirty="0"/>
              <a:t>掉一些pipeline register</a:t>
            </a:r>
            <a:endParaRPr lang="zh-CN" altLang="en-US" dirty="0"/>
          </a:p>
          <a:p>
            <a:endParaRPr lang="zh-CN" altLang="en-US" dirty="0"/>
          </a:p>
          <a:p>
            <a:r>
              <a:rPr lang="zh-CN" altLang="en-US" dirty="0"/>
              <a:t>对于</a:t>
            </a:r>
            <a:r>
              <a:rPr lang="zh-CN" altLang="en-US" dirty="0">
                <a:sym typeface="+mn-ea"/>
              </a:rPr>
              <a:t>中断异常处理程序中操作csr寄存器的相关指令则走第</a:t>
            </a:r>
            <a:r>
              <a:rPr lang="en-US" altLang="zh-CN" dirty="0">
                <a:sym typeface="+mn-ea"/>
              </a:rPr>
              <a:t>5</a:t>
            </a:r>
            <a:r>
              <a:rPr lang="zh-CN" altLang="en-US" dirty="0">
                <a:sym typeface="+mn-ea"/>
              </a:rPr>
              <a:t>步</a:t>
            </a:r>
            <a:endParaRPr lang="zh-CN" altLang="en-US" dirty="0">
              <a:sym typeface="+mn-ea"/>
            </a:endParaRPr>
          </a:p>
          <a:p>
            <a:endParaRPr lang="zh-CN" altLang="en-US" dirty="0">
              <a:sym typeface="+mn-ea"/>
            </a:endParaRPr>
          </a:p>
          <a:p>
            <a:r>
              <a:rPr lang="zh-CN" altLang="en-US" dirty="0">
                <a:sym typeface="+mn-ea"/>
              </a:rPr>
              <a:t>剩下的情况下，状态机会走第</a:t>
            </a:r>
            <a:r>
              <a:rPr lang="en-US" altLang="zh-CN" dirty="0">
                <a:sym typeface="+mn-ea"/>
              </a:rPr>
              <a:t>6</a:t>
            </a:r>
            <a:r>
              <a:rPr lang="zh-CN" altLang="en-US" dirty="0">
                <a:sym typeface="+mn-ea"/>
              </a:rPr>
              <a:t>步，此时不进行任何</a:t>
            </a:r>
            <a:r>
              <a:rPr lang="zh-CN" altLang="en-US" dirty="0">
                <a:sym typeface="+mn-ea"/>
              </a:rPr>
              <a:t>操作</a:t>
            </a:r>
            <a:endParaRPr lang="zh-CN" altLang="en-US" dirty="0">
              <a:sym typeface="+mn-ea"/>
            </a:endParaRPr>
          </a:p>
        </p:txBody>
      </p:sp>
      <p:sp>
        <p:nvSpPr>
          <p:cNvPr id="4" name="Slide Number Placeholder 3"/>
          <p:cNvSpPr>
            <a:spLocks noGrp="1"/>
          </p:cNvSpPr>
          <p:nvPr>
            <p:ph type="sldNum" sz="quarter" idx="10"/>
          </p:nvPr>
        </p:nvSpPr>
        <p:spPr/>
        <p:txBody>
          <a:bodyPr/>
          <a:lstStyle/>
          <a:p>
            <a:fld id="{F9B3A588-43E9-AC44-AC90-AB7B6B5540F3}" type="slidenum">
              <a:rPr kumimoji="1" lang="zh-CN" altLang="en-US" smtClean="0"/>
            </a:fld>
            <a:endParaRPr kumimoji="1"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这里先使用</a:t>
            </a:r>
            <a:r>
              <a:rPr lang="zh-CN" altLang="en-US" dirty="0">
                <a:sym typeface="+mn-ea"/>
              </a:rPr>
              <a:t>hdlbits上的一个例子来给大家展示状态机的实现</a:t>
            </a:r>
            <a:endParaRPr lang="zh-CN" altLang="en-US" dirty="0"/>
          </a:p>
          <a:p>
            <a:endParaRPr lang="zh-CN" altLang="en-US" dirty="0"/>
          </a:p>
          <a:p>
            <a:r>
              <a:rPr lang="zh-CN" altLang="en-US" dirty="0"/>
              <a:t>这份代码实现的状态机如右下角所示，有两个状态A, B, 除了clock reset外还有一个输入, </a:t>
            </a:r>
            <a:r>
              <a:rPr lang="zh-CN" altLang="en-US" dirty="0"/>
              <a:t>和一个输出out</a:t>
            </a:r>
            <a:endParaRPr lang="zh-CN" altLang="en-US" dirty="0"/>
          </a:p>
          <a:p>
            <a:endParaRPr lang="zh-CN" altLang="en-US" dirty="0"/>
          </a:p>
          <a:p>
            <a:r>
              <a:rPr lang="zh-CN" altLang="en-US" dirty="0"/>
              <a:t>在代码里面，首先定义了两个状态A和B, 然后使用了两个寄存器，一个存储当前状态，一个存储下一周期</a:t>
            </a:r>
            <a:r>
              <a:rPr lang="zh-CN" altLang="en-US" dirty="0"/>
              <a:t>应该转移到的状态</a:t>
            </a:r>
            <a:endParaRPr lang="zh-CN" altLang="en-US" dirty="0"/>
          </a:p>
          <a:p>
            <a:endParaRPr lang="zh-CN" altLang="en-US" dirty="0"/>
          </a:p>
          <a:p>
            <a:r>
              <a:rPr lang="zh-CN" altLang="en-US" dirty="0"/>
              <a:t>接下来是三块逻辑</a:t>
            </a:r>
            <a:endParaRPr lang="zh-CN" altLang="en-US" dirty="0"/>
          </a:p>
          <a:p>
            <a:r>
              <a:rPr lang="zh-CN" altLang="en-US" dirty="0"/>
              <a:t>第一个</a:t>
            </a:r>
            <a:r>
              <a:rPr lang="en-US" altLang="zh-CN" dirty="0"/>
              <a:t>always</a:t>
            </a:r>
            <a:r>
              <a:rPr lang="zh-CN" altLang="en-US" dirty="0"/>
              <a:t>引导</a:t>
            </a:r>
            <a:r>
              <a:rPr lang="zh-CN" altLang="en-US" dirty="0"/>
              <a:t>的是state transition block，它决定下一状态</a:t>
            </a:r>
            <a:r>
              <a:rPr lang="zh-CN" altLang="en-US" dirty="0"/>
              <a:t>是什么,</a:t>
            </a:r>
            <a:endParaRPr lang="zh-CN" altLang="en-US" dirty="0"/>
          </a:p>
          <a:p>
            <a:r>
              <a:rPr lang="zh-CN" altLang="en-US" dirty="0"/>
              <a:t>第二个</a:t>
            </a:r>
            <a:r>
              <a:rPr lang="en-US" altLang="zh-CN" dirty="0"/>
              <a:t>always</a:t>
            </a:r>
            <a:r>
              <a:rPr lang="zh-CN" altLang="en-US" dirty="0"/>
              <a:t>引导的是state flip-flop</a:t>
            </a:r>
            <a:r>
              <a:rPr lang="en-US" altLang="zh-CN" dirty="0"/>
              <a:t>s</a:t>
            </a:r>
            <a:r>
              <a:rPr lang="zh-CN" altLang="en-US" dirty="0"/>
              <a:t>，它来改变现在的</a:t>
            </a:r>
            <a:r>
              <a:rPr lang="zh-CN" altLang="en-US" dirty="0"/>
              <a:t>状态, </a:t>
            </a:r>
            <a:endParaRPr lang="zh-CN" altLang="en-US" dirty="0"/>
          </a:p>
          <a:p>
            <a:r>
              <a:rPr lang="zh-CN" altLang="en-US" dirty="0"/>
              <a:t>最后是</a:t>
            </a:r>
            <a:r>
              <a:rPr lang="zh-CN" altLang="en-US" dirty="0"/>
              <a:t>输出</a:t>
            </a:r>
            <a:endParaRPr lang="zh-CN" altLang="en-US" dirty="0"/>
          </a:p>
          <a:p>
            <a:r>
              <a:rPr lang="zh-CN" altLang="en-US" dirty="0"/>
              <a:t>状态机写法有很多，不局限于这里展示的这一种，这里仅作为</a:t>
            </a:r>
            <a:r>
              <a:rPr lang="zh-CN" altLang="en-US" dirty="0"/>
              <a:t>参考</a:t>
            </a:r>
            <a:endParaRPr lang="zh-CN" altLang="en-US" dirty="0"/>
          </a:p>
          <a:p>
            <a:endParaRPr lang="zh-CN" altLang="en-US" dirty="0"/>
          </a:p>
          <a:p>
            <a:endParaRPr lang="zh-CN" altLang="en-US" dirty="0"/>
          </a:p>
          <a:p>
            <a:r>
              <a:rPr lang="zh-CN" altLang="en-US" dirty="0"/>
              <a:t>（有一段式两段式三段式，这是看状态机中always block的数量</a:t>
            </a:r>
            <a:endParaRPr lang="zh-CN" altLang="en-US" dirty="0"/>
          </a:p>
          <a:p>
            <a:r>
              <a:rPr lang="zh-CN" altLang="en-US" dirty="0"/>
              <a:t>这个应该是属于两段式写法，大家也可以去看看其他写法）</a:t>
            </a:r>
            <a:endParaRPr lang="zh-CN" altLang="en-US" dirty="0"/>
          </a:p>
        </p:txBody>
      </p:sp>
      <p:sp>
        <p:nvSpPr>
          <p:cNvPr id="4" name="Slide Number Placeholder 3"/>
          <p:cNvSpPr>
            <a:spLocks noGrp="1"/>
          </p:cNvSpPr>
          <p:nvPr>
            <p:ph type="sldNum" sz="quarter" idx="10"/>
          </p:nvPr>
        </p:nvSpPr>
        <p:spPr/>
        <p:txBody>
          <a:bodyPr/>
          <a:lstStyle/>
          <a:p>
            <a:fld id="{F9B3A588-43E9-AC44-AC90-AB7B6B5540F3}" type="slidenum">
              <a:rPr kumimoji="1" lang="zh-CN" altLang="en-US" smtClean="0"/>
            </a:fld>
            <a:endParaRPr kumimoji="1"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接下来回到我们本次实验，来Exception Unit的状态机</a:t>
            </a:r>
            <a:r>
              <a:rPr lang="zh-CN" altLang="en-US" dirty="0"/>
              <a:t>实现</a:t>
            </a:r>
            <a:endParaRPr lang="zh-CN" altLang="en-US" dirty="0"/>
          </a:p>
          <a:p>
            <a:r>
              <a:rPr lang="zh-CN" altLang="en-US" dirty="0"/>
              <a:t>首先这里是一个状态定义，有三个状态IDLE, MEPC, MCAUSE, </a:t>
            </a:r>
            <a:endParaRPr lang="zh-CN" altLang="en-US" dirty="0"/>
          </a:p>
          <a:p>
            <a:r>
              <a:rPr lang="zh-CN" altLang="en-US" dirty="0"/>
              <a:t>然后是两个Reg变量，分别来存储现在的状态和下一周期应该转移到的</a:t>
            </a:r>
            <a:r>
              <a:rPr lang="zh-CN" altLang="en-US" dirty="0"/>
              <a:t>状态</a:t>
            </a:r>
            <a:endParaRPr lang="zh-CN" altLang="en-US" dirty="0"/>
          </a:p>
          <a:p>
            <a:r>
              <a:rPr lang="zh-CN" altLang="en-US" dirty="0"/>
              <a:t>（点）然后这是一个State flip</a:t>
            </a:r>
            <a:r>
              <a:rPr lang="en-US" altLang="zh-CN" dirty="0"/>
              <a:t>-</a:t>
            </a:r>
            <a:r>
              <a:rPr lang="zh-CN" altLang="en-US" dirty="0"/>
              <a:t>flop</a:t>
            </a:r>
            <a:r>
              <a:rPr lang="en-US" altLang="zh-CN" dirty="0"/>
              <a:t>s</a:t>
            </a:r>
            <a:r>
              <a:rPr lang="zh-CN" altLang="en-US" dirty="0"/>
              <a:t>，用来转换现在的</a:t>
            </a:r>
            <a:r>
              <a:rPr lang="zh-CN" altLang="en-US" dirty="0"/>
              <a:t>状态</a:t>
            </a:r>
            <a:endParaRPr lang="zh-CN" altLang="en-US" dirty="0"/>
          </a:p>
          <a:p>
            <a:r>
              <a:rPr lang="zh-CN" altLang="en-US" dirty="0"/>
              <a:t>后面的代码是一个state transition logic, 用来决定下一状态是什么，它描述了我们刚刚讲的六种不同操作，我们也是在这里给</a:t>
            </a:r>
            <a:r>
              <a:rPr lang="zh-CN" altLang="en-US" dirty="0">
                <a:sym typeface="+mn-ea"/>
              </a:rPr>
              <a:t>csr寄存器模块的输入信号赋值，以此来读写</a:t>
            </a:r>
            <a:r>
              <a:rPr lang="en-US" altLang="zh-CN" dirty="0">
                <a:sym typeface="+mn-ea"/>
              </a:rPr>
              <a:t>csr</a:t>
            </a:r>
            <a:r>
              <a:rPr lang="zh-CN" altLang="en-US" dirty="0">
                <a:sym typeface="+mn-ea"/>
              </a:rPr>
              <a:t>寄存器</a:t>
            </a:r>
            <a:endParaRPr lang="zh-CN" altLang="en-US" dirty="0"/>
          </a:p>
        </p:txBody>
      </p:sp>
      <p:sp>
        <p:nvSpPr>
          <p:cNvPr id="4" name="Slide Number Placeholder 3"/>
          <p:cNvSpPr>
            <a:spLocks noGrp="1"/>
          </p:cNvSpPr>
          <p:nvPr>
            <p:ph type="sldNum" sz="quarter" idx="10"/>
          </p:nvPr>
        </p:nvSpPr>
        <p:spPr/>
        <p:txBody>
          <a:bodyPr/>
          <a:lstStyle/>
          <a:p>
            <a:fld id="{F9B3A588-43E9-AC44-AC90-AB7B6B5540F3}" type="slidenum">
              <a:rPr kumimoji="1" lang="zh-CN" altLang="en-US" smtClean="0"/>
            </a:fld>
            <a:endParaRPr kumimoji="1"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exception unit</a:t>
            </a:r>
            <a:r>
              <a:rPr lang="zh-CN" altLang="en-US" dirty="0"/>
              <a:t>最后还有一些输出逻辑，包括pc重定向，pipeline register flush</a:t>
            </a:r>
            <a:endParaRPr lang="zh-CN" altLang="en-US" dirty="0"/>
          </a:p>
        </p:txBody>
      </p:sp>
      <p:sp>
        <p:nvSpPr>
          <p:cNvPr id="4" name="Slide Number Placeholder 3"/>
          <p:cNvSpPr>
            <a:spLocks noGrp="1"/>
          </p:cNvSpPr>
          <p:nvPr>
            <p:ph type="sldNum" sz="quarter" idx="10"/>
          </p:nvPr>
        </p:nvSpPr>
        <p:spPr/>
        <p:txBody>
          <a:bodyPr/>
          <a:lstStyle/>
          <a:p>
            <a:fld id="{F9B3A588-43E9-AC44-AC90-AB7B6B5540F3}" type="slidenum">
              <a:rPr kumimoji="1" lang="zh-CN" altLang="en-US" smtClean="0"/>
            </a:fld>
            <a:endParaRPr kumimoji="1"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然后这是这次实验仿真使用的</a:t>
            </a:r>
            <a:r>
              <a:rPr lang="zh-CN" altLang="en-US">
                <a:sym typeface="+mn-ea"/>
              </a:rPr>
              <a:t>代码</a:t>
            </a:r>
            <a:endParaRPr lang="zh-CN" altLang="en-US">
              <a:sym typeface="+mn-ea"/>
            </a:endParaRPr>
          </a:p>
          <a:p>
            <a:r>
              <a:rPr lang="zh-CN" altLang="en-US">
                <a:sym typeface="+mn-ea"/>
              </a:rPr>
              <a:t>因为中断是外因引起的，我们</a:t>
            </a:r>
            <a:r>
              <a:rPr lang="zh-CN" altLang="en-US">
                <a:sym typeface="+mn-ea"/>
              </a:rPr>
              <a:t>的测试代码只能模拟异常，</a:t>
            </a:r>
            <a:r>
              <a:rPr lang="zh-CN" altLang="en-US">
                <a:sym typeface="+mn-ea"/>
              </a:rPr>
              <a:t>所以中断的测试需要同学们自己操作板上</a:t>
            </a:r>
            <a:r>
              <a:rPr lang="zh-CN" altLang="en-US">
                <a:sym typeface="+mn-ea"/>
              </a:rPr>
              <a:t>对应的</a:t>
            </a:r>
            <a:r>
              <a:rPr lang="en-US" altLang="zh-CN">
                <a:sym typeface="+mn-ea"/>
              </a:rPr>
              <a:t>switch</a:t>
            </a:r>
            <a:r>
              <a:rPr lang="zh-CN" altLang="en-US">
                <a:sym typeface="+mn-ea"/>
              </a:rPr>
              <a:t>来制造中断</a:t>
            </a:r>
            <a:endParaRPr lang="zh-CN" altLang="en-US"/>
          </a:p>
          <a:p>
            <a:r>
              <a:rPr lang="zh-CN" altLang="en-US"/>
              <a:t>注意一下第</a:t>
            </a:r>
            <a:r>
              <a:rPr lang="en-US" altLang="zh-CN"/>
              <a:t>12</a:t>
            </a:r>
            <a:r>
              <a:rPr lang="zh-CN" altLang="en-US"/>
              <a:t>条指令这里，程序运行到这里才设置了</a:t>
            </a:r>
            <a:r>
              <a:rPr lang="en-US" altLang="zh-CN"/>
              <a:t>mtvec</a:t>
            </a:r>
            <a:r>
              <a:rPr lang="zh-CN" altLang="en-US"/>
              <a:t>的值，大家测试中断的时候要在程序运行完这条</a:t>
            </a:r>
            <a:r>
              <a:rPr lang="zh-CN" altLang="en-US"/>
              <a:t>指令之后再</a:t>
            </a:r>
            <a:r>
              <a:rPr lang="zh-CN" altLang="en-US"/>
              <a:t>测试，</a:t>
            </a:r>
            <a:r>
              <a:rPr lang="zh-CN" altLang="en-US"/>
              <a:t>不然会出错</a:t>
            </a:r>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这是本次实验的</a:t>
            </a:r>
            <a:r>
              <a:rPr lang="en-US" altLang="zh-CN"/>
              <a:t>data</a:t>
            </a:r>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然后我们来看一下</a:t>
            </a:r>
            <a:r>
              <a:rPr lang="zh-CN" altLang="en-US"/>
              <a:t>模拟结果</a:t>
            </a:r>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这个红框圈出的位置表示此时有一条</a:t>
            </a:r>
            <a:r>
              <a:rPr lang="en-US" altLang="zh-CN"/>
              <a:t>ecall</a:t>
            </a:r>
            <a:r>
              <a:rPr lang="zh-CN" altLang="en-US"/>
              <a:t>指令执行到了</a:t>
            </a:r>
            <a:r>
              <a:rPr lang="en-US" altLang="zh-CN"/>
              <a:t>write back</a:t>
            </a:r>
            <a:r>
              <a:rPr lang="zh-CN" altLang="en-US"/>
              <a:t>阶段，然后在两个周期之后，我们观察到异常处理程序进入了</a:t>
            </a:r>
            <a:r>
              <a:rPr lang="zh-CN" altLang="en-US"/>
              <a:t>流水线</a:t>
            </a:r>
            <a:endParaRPr lang="zh-CN" altLang="en-US"/>
          </a:p>
          <a:p>
            <a:r>
              <a:rPr lang="zh-CN" altLang="en-US"/>
              <a:t>这里之所以间隔了一个周期，是因为我们的状态机在第二个周期时才会将</a:t>
            </a:r>
            <a:r>
              <a:rPr lang="en-US" altLang="zh-CN"/>
              <a:t>PC</a:t>
            </a:r>
            <a:r>
              <a:rPr lang="zh-CN" altLang="en-US"/>
              <a:t>重定向</a:t>
            </a:r>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然后是这一部分，红框中显示</a:t>
            </a:r>
            <a:r>
              <a:rPr lang="en-US" altLang="zh-CN"/>
              <a:t>mret</a:t>
            </a:r>
            <a:r>
              <a:rPr lang="zh-CN" altLang="en-US"/>
              <a:t>指令到了内存阶段，然后在下一个周期我们可以观察到</a:t>
            </a:r>
            <a:r>
              <a:rPr lang="en-US" altLang="zh-CN"/>
              <a:t>PC</a:t>
            </a:r>
            <a:r>
              <a:rPr lang="zh-CN" altLang="en-US"/>
              <a:t>跳转回了</a:t>
            </a:r>
            <a:r>
              <a:rPr lang="en-US" altLang="zh-CN"/>
              <a:t>ecall</a:t>
            </a:r>
            <a:r>
              <a:rPr lang="zh-CN" altLang="en-US"/>
              <a:t>的下一条</a:t>
            </a:r>
            <a:r>
              <a:rPr lang="zh-CN" altLang="en-US"/>
              <a:t>指令</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具体而言，需要完善的代码包括</a:t>
            </a:r>
            <a:r>
              <a:rPr lang="en-US" altLang="zh-CN"/>
              <a:t>exception unit</a:t>
            </a:r>
            <a:r>
              <a:rPr lang="zh-CN" altLang="en-US"/>
              <a:t>以及相应的</a:t>
            </a:r>
            <a:r>
              <a:rPr lang="en-US" altLang="zh-CN"/>
              <a:t>datapath</a:t>
            </a:r>
            <a:r>
              <a:rPr lang="zh-CN" altLang="en-US"/>
              <a:t>和</a:t>
            </a:r>
            <a:r>
              <a:rPr lang="en-US" altLang="zh-CN"/>
              <a:t>controller</a:t>
            </a:r>
            <a:r>
              <a:rPr lang="zh-CN" altLang="en-US"/>
              <a:t>，最后还是会上板</a:t>
            </a:r>
            <a:r>
              <a:rPr lang="zh-CN" altLang="en-US"/>
              <a:t>验证</a:t>
            </a:r>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我们再看一个，这个红框表示编号</a:t>
            </a:r>
            <a:r>
              <a:rPr lang="en-US" altLang="zh-CN"/>
              <a:t>16</a:t>
            </a:r>
            <a:r>
              <a:rPr lang="zh-CN" altLang="en-US"/>
              <a:t>的这条非法指令到了</a:t>
            </a:r>
            <a:r>
              <a:rPr lang="en-US" altLang="zh-CN"/>
              <a:t>write back</a:t>
            </a:r>
            <a:r>
              <a:rPr lang="zh-CN" altLang="en-US"/>
              <a:t>阶段，然后同样是间隔了一个周期我们观察到异常处理程序的指令进入了</a:t>
            </a:r>
            <a:r>
              <a:rPr lang="zh-CN" altLang="en-US"/>
              <a:t>流水线</a:t>
            </a:r>
            <a:endParaRPr lang="zh-CN" altLang="en-US"/>
          </a:p>
          <a:p>
            <a:r>
              <a:rPr lang="zh-CN" altLang="en-US"/>
              <a:t>后面都是本次实验</a:t>
            </a:r>
            <a:r>
              <a:rPr lang="zh-CN" altLang="en-US"/>
              <a:t>的仿真</a:t>
            </a:r>
            <a:r>
              <a:rPr lang="zh-CN" altLang="en-US"/>
              <a:t>波形图</a:t>
            </a:r>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最后实验验收的时候，我们还是会检查仿真波形图和上版结果，然后这里提示一下大家测试中断的时候是操作</a:t>
            </a:r>
            <a:r>
              <a:rPr lang="en-US" altLang="zh-CN"/>
              <a:t>switch 12</a:t>
            </a:r>
            <a:r>
              <a:rPr lang="zh-CN" altLang="en-US"/>
              <a:t>，然后</a:t>
            </a:r>
            <a:r>
              <a:rPr lang="en-US" altLang="zh-CN" dirty="0">
                <a:ea typeface="宋体" panose="02010600030101010101" pitchFamily="2" charset="-122"/>
                <a:sym typeface="+mn-ea"/>
              </a:rPr>
              <a:t>Code2Inst.v</a:t>
            </a:r>
            <a:r>
              <a:rPr lang="zh-CN" altLang="en-US" dirty="0">
                <a:ea typeface="宋体" panose="02010600030101010101" pitchFamily="2" charset="-122"/>
                <a:sym typeface="+mn-ea"/>
              </a:rPr>
              <a:t>这个文件中缺少</a:t>
            </a:r>
            <a:r>
              <a:rPr lang="en-US" altLang="zh-CN" dirty="0">
                <a:ea typeface="宋体" panose="02010600030101010101" pitchFamily="2" charset="-122"/>
                <a:sym typeface="+mn-ea"/>
              </a:rPr>
              <a:t>CSR</a:t>
            </a:r>
            <a:r>
              <a:rPr lang="zh-CN" altLang="en-US" dirty="0">
                <a:ea typeface="宋体" panose="02010600030101010101" pitchFamily="2" charset="-122"/>
                <a:sym typeface="+mn-ea"/>
              </a:rPr>
              <a:t>指令，大家可以补充一下，补充方式和实验一是一样</a:t>
            </a:r>
            <a:r>
              <a:rPr lang="zh-CN" altLang="en-US" dirty="0">
                <a:ea typeface="宋体" panose="02010600030101010101" pitchFamily="2" charset="-122"/>
                <a:sym typeface="+mn-ea"/>
              </a:rPr>
              <a:t>的</a:t>
            </a:r>
            <a:endParaRPr lang="zh-CN" altLang="en-US" dirty="0">
              <a:ea typeface="宋体" panose="02010600030101010101" pitchFamily="2" charset="-122"/>
              <a:sym typeface="+mn-ea"/>
            </a:endParaRPr>
          </a:p>
          <a:p>
            <a:r>
              <a:rPr lang="zh-CN" altLang="en-US" dirty="0">
                <a:ea typeface="宋体" panose="02010600030101010101" pitchFamily="2" charset="-122"/>
                <a:sym typeface="+mn-ea"/>
              </a:rPr>
              <a:t>接下来我们来看一下</a:t>
            </a:r>
            <a:r>
              <a:rPr lang="zh-CN" altLang="en-US" dirty="0">
                <a:ea typeface="宋体" panose="02010600030101010101" pitchFamily="2" charset="-122"/>
                <a:sym typeface="+mn-ea"/>
              </a:rPr>
              <a:t>工程文件</a:t>
            </a:r>
            <a:endParaRPr lang="zh-CN" altLang="en-US" dirty="0">
              <a:ea typeface="宋体" panose="02010600030101010101" pitchFamily="2" charset="-122"/>
              <a:sym typeface="+mn-e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这是我们本此实验的整体架构图，对于中断异常，我们的整个流程应该是先检测中断异常，再进行处理。中断异常的检测过程分布在流水线各个阶段，实验代码已经给出，不是本此实验的</a:t>
            </a:r>
            <a:r>
              <a:rPr lang="zh-CN" altLang="en-US"/>
              <a:t>重点</a:t>
            </a:r>
            <a:endParaRPr lang="zh-CN" altLang="en-US"/>
          </a:p>
          <a:p>
            <a:r>
              <a:rPr lang="zh-CN" altLang="en-US"/>
              <a:t>本次实验关注的重点在于，中断和异常的处理流程，也就是上方新增的</a:t>
            </a:r>
            <a:r>
              <a:rPr lang="en-US" altLang="zh-CN"/>
              <a:t>exception unit</a:t>
            </a:r>
            <a:r>
              <a:rPr lang="zh-CN" altLang="en-US"/>
              <a:t>部分</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首先，中断和异常</a:t>
            </a:r>
            <a:r>
              <a:rPr lang="zh-CN" altLang="en-US">
                <a:sym typeface="+mn-ea"/>
              </a:rPr>
              <a:t>是什么？Trap包含两方面的内容，一个是中断，一个是异常。</a:t>
            </a:r>
            <a:endParaRPr lang="zh-CN" altLang="en-US"/>
          </a:p>
          <a:p>
            <a:r>
              <a:rPr lang="zh-CN" altLang="en-US">
                <a:sym typeface="+mn-ea"/>
              </a:rPr>
              <a:t>异常是在</a:t>
            </a:r>
            <a:r>
              <a:rPr lang="en-US" altLang="zh-CN">
                <a:sym typeface="+mn-ea"/>
              </a:rPr>
              <a:t> </a:t>
            </a:r>
            <a:r>
              <a:rPr lang="zh-CN" altLang="en-US">
                <a:sym typeface="+mn-ea"/>
              </a:rPr>
              <a:t>处理器</a:t>
            </a:r>
            <a:r>
              <a:rPr lang="en-US" altLang="zh-CN">
                <a:sym typeface="+mn-ea"/>
              </a:rPr>
              <a:t> </a:t>
            </a:r>
            <a:r>
              <a:rPr lang="zh-CN" altLang="en-US">
                <a:sym typeface="+mn-ea"/>
              </a:rPr>
              <a:t>顺序执行</a:t>
            </a:r>
            <a:r>
              <a:rPr lang="en-US" altLang="zh-CN">
                <a:sym typeface="+mn-ea"/>
              </a:rPr>
              <a:t> </a:t>
            </a:r>
            <a:r>
              <a:rPr lang="zh-CN" altLang="en-US">
                <a:sym typeface="+mn-ea"/>
              </a:rPr>
              <a:t>程序指令流</a:t>
            </a:r>
            <a:r>
              <a:rPr lang="en-US" altLang="zh-CN">
                <a:sym typeface="+mn-ea"/>
              </a:rPr>
              <a:t> </a:t>
            </a:r>
            <a:r>
              <a:rPr lang="zh-CN" altLang="en-US">
                <a:sym typeface="+mn-ea"/>
              </a:rPr>
              <a:t>的过程中</a:t>
            </a:r>
            <a:r>
              <a:rPr lang="en-US" altLang="zh-CN">
                <a:sym typeface="+mn-ea"/>
              </a:rPr>
              <a:t> </a:t>
            </a:r>
            <a:r>
              <a:rPr lang="zh-CN" altLang="en-US">
                <a:sym typeface="+mn-ea"/>
              </a:rPr>
              <a:t>突然遇到了异常的事情</a:t>
            </a:r>
            <a:r>
              <a:rPr lang="en-US" altLang="zh-CN">
                <a:sym typeface="+mn-ea"/>
              </a:rPr>
              <a:t> </a:t>
            </a:r>
            <a:r>
              <a:rPr lang="zh-CN" altLang="en-US">
                <a:sym typeface="+mn-ea"/>
              </a:rPr>
              <a:t>而中止执行当前的程序，转而去处理异常。</a:t>
            </a:r>
            <a:endParaRPr lang="zh-CN" altLang="en-US"/>
          </a:p>
          <a:p>
            <a:r>
              <a:rPr lang="zh-CN" altLang="en-US">
                <a:sym typeface="+mn-ea"/>
              </a:rPr>
              <a:t>中断是在</a:t>
            </a:r>
            <a:r>
              <a:rPr lang="en-US" altLang="zh-CN">
                <a:sym typeface="+mn-ea"/>
              </a:rPr>
              <a:t> </a:t>
            </a:r>
            <a:r>
              <a:rPr lang="zh-CN" altLang="en-US">
                <a:sym typeface="+mn-ea"/>
              </a:rPr>
              <a:t>处理器</a:t>
            </a:r>
            <a:r>
              <a:rPr lang="en-US" altLang="zh-CN">
                <a:sym typeface="+mn-ea"/>
              </a:rPr>
              <a:t> </a:t>
            </a:r>
            <a:r>
              <a:rPr lang="zh-CN" altLang="en-US">
                <a:sym typeface="+mn-ea"/>
              </a:rPr>
              <a:t>顺序执行</a:t>
            </a:r>
            <a:r>
              <a:rPr lang="en-US" altLang="zh-CN">
                <a:sym typeface="+mn-ea"/>
              </a:rPr>
              <a:t> </a:t>
            </a:r>
            <a:r>
              <a:rPr lang="zh-CN" altLang="en-US">
                <a:sym typeface="+mn-ea"/>
              </a:rPr>
              <a:t>程序指令流</a:t>
            </a:r>
            <a:r>
              <a:rPr lang="en-US" altLang="zh-CN">
                <a:sym typeface="+mn-ea"/>
              </a:rPr>
              <a:t> </a:t>
            </a:r>
            <a:r>
              <a:rPr lang="zh-CN" altLang="en-US">
                <a:sym typeface="+mn-ea"/>
              </a:rPr>
              <a:t>的过程中</a:t>
            </a:r>
            <a:r>
              <a:rPr lang="en-US" altLang="zh-CN">
                <a:sym typeface="+mn-ea"/>
              </a:rPr>
              <a:t> </a:t>
            </a:r>
            <a:r>
              <a:rPr lang="zh-CN" altLang="en-US">
                <a:sym typeface="+mn-ea"/>
              </a:rPr>
              <a:t>突然被别的请求打断</a:t>
            </a:r>
            <a:r>
              <a:rPr lang="en-US" altLang="zh-CN">
                <a:sym typeface="+mn-ea"/>
              </a:rPr>
              <a:t> </a:t>
            </a:r>
            <a:r>
              <a:rPr lang="zh-CN" altLang="en-US">
                <a:sym typeface="+mn-ea"/>
              </a:rPr>
              <a:t>而中止执行当前的程序，转而去处理别的事情。</a:t>
            </a:r>
            <a:endParaRPr lang="zh-CN" altLang="en-US"/>
          </a:p>
          <a:p>
            <a:r>
              <a:rPr lang="zh-CN" altLang="en-US">
                <a:sym typeface="+mn-ea"/>
              </a:rPr>
              <a:t>中断与异常的区别在于来源：中断往往是外因引起的，比如键盘，时钟，外设造成的中断，异常是内因引起的，即正在执行的程序发生的错误和异常，比如page fault, 非法指令，地址越界等。</a:t>
            </a:r>
            <a:endParaRPr lang="zh-CN" altLang="en-US"/>
          </a:p>
          <a:p>
            <a:r>
              <a:rPr lang="zh-CN" altLang="en-US">
                <a:sym typeface="+mn-ea"/>
              </a:rPr>
              <a:t>广义的异常包括中断，后面可能会用异常指代中断和异常</a:t>
            </a:r>
            <a:endParaRPr lang="zh-CN" altLang="en-US"/>
          </a:p>
          <a:p>
            <a:endParaRPr lang="zh-CN" altLang="en-US"/>
          </a:p>
          <a:p>
            <a:r>
              <a:rPr lang="zh-CN" altLang="en-US"/>
              <a:t>而因为中断和异常导致的控制流切换我们可称之为</a:t>
            </a:r>
            <a:r>
              <a:rPr lang="en-US" altLang="zh-CN"/>
              <a:t>trap</a:t>
            </a:r>
            <a:endParaRPr lang="en-US" altLang="zh-CN"/>
          </a:p>
          <a:p>
            <a:r>
              <a:rPr lang="zh-CN" altLang="en-US"/>
              <a:t>当在运行用户程序的过程中，遇到了中断或者异常，就会发生</a:t>
            </a:r>
            <a:r>
              <a:rPr lang="en-US" altLang="zh-CN"/>
              <a:t>trap</a:t>
            </a:r>
            <a:r>
              <a:rPr lang="zh-CN" altLang="en-US"/>
              <a:t>，此时</a:t>
            </a:r>
            <a:r>
              <a:rPr lang="zh-CN" altLang="en-US">
                <a:sym typeface="+mn-ea"/>
              </a:rPr>
              <a:t>会强制跳转到一个专门处理相应问题的程序片段，我们可以称之为trap handler，等到处理完成后再跳转回原来的程序继续执行。对于一个</a:t>
            </a:r>
            <a:r>
              <a:rPr lang="zh-CN" altLang="en-US">
                <a:sym typeface="+mn-ea"/>
              </a:rPr>
              <a:t>支持多种特权模式的系统，用户的应用程序和</a:t>
            </a:r>
            <a:r>
              <a:rPr lang="en-US" altLang="zh-CN">
                <a:sym typeface="+mn-ea"/>
              </a:rPr>
              <a:t>trap handler</a:t>
            </a:r>
            <a:r>
              <a:rPr lang="zh-CN" altLang="en-US">
                <a:sym typeface="+mn-ea"/>
              </a:rPr>
              <a:t>通常是处于不同的特权等级的，因此在这个过程中会发生特权等级的</a:t>
            </a:r>
            <a:r>
              <a:rPr lang="zh-CN" altLang="en-US">
                <a:sym typeface="+mn-ea"/>
              </a:rPr>
              <a:t>切换。</a:t>
            </a:r>
            <a:endParaRPr lang="zh-CN" altLang="en-US">
              <a:sym typeface="+mn-ea"/>
            </a:endParaRPr>
          </a:p>
          <a:p>
            <a:endParaRPr lang="zh-CN" altLang="en-US"/>
          </a:p>
          <a:p>
            <a:r>
              <a:rPr lang="zh-CN" altLang="en-US">
                <a:sym typeface="+mn-ea"/>
              </a:rPr>
              <a:t>那么什么是特权等级呢？</a:t>
            </a:r>
            <a:endParaRPr lang="zh-CN" altLang="en-US"/>
          </a:p>
          <a:p>
            <a:endParaRPr lang="zh-CN" altLang="en-US">
              <a:sym typeface="+mn-ea"/>
            </a:endParaRPr>
          </a:p>
          <a:p>
            <a:r>
              <a:rPr lang="en-US" altLang="zh-CN">
                <a:sym typeface="+mn-ea"/>
              </a:rPr>
              <a:t>==end==</a:t>
            </a:r>
            <a:endParaRPr lang="zh-CN" altLang="en-US">
              <a:sym typeface="+mn-ea"/>
            </a:endParaRPr>
          </a:p>
          <a:p>
            <a:endParaRPr lang="zh-CN" altLang="en-US"/>
          </a:p>
          <a:p>
            <a:r>
              <a:rPr lang="zh-CN" altLang="en-US"/>
              <a:t>【造成特权模式切换的一个重要原因是发生Trap。比如，在用户模式下运行应用程序时，如果发生某些trap（例如一个管理员调用或者一个定时器中断），便会强制跳转到一个专门处理相应问题的程序片段，我们可以称之为trap handler，它通常运行在更高的特权模式下。然后等到它执行完后再切换回原来的特权模式并跳回原来的指令处继续应用程序</a:t>
            </a:r>
            <a:r>
              <a:rPr lang="zh-CN" altLang="en-US"/>
              <a:t>的执行。当然，trap也不一定会发生特权模式切换，提升特权级别的trap称为垂直自陷（vertical trap），而保持在同样特权级别的trap称为水平</a:t>
            </a:r>
            <a:r>
              <a:rPr lang="zh-CN" altLang="en-US"/>
              <a:t>自陷（horizontal trap）。】</a:t>
            </a:r>
            <a:endParaRPr lang="zh-CN" altLang="en-US"/>
          </a:p>
          <a:p>
            <a:endParaRPr lang="zh-CN" altLang="en-US"/>
          </a:p>
          <a:p>
            <a:endParaRPr lang="zh-CN" altLang="en-US"/>
          </a:p>
          <a:p>
            <a:r>
              <a:rPr lang="en-US" altLang="zh-CN"/>
              <a:t>hart </a:t>
            </a:r>
            <a:r>
              <a:rPr lang="zh-CN" altLang="en-US"/>
              <a:t>硬件线程</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因为</a:t>
            </a:r>
            <a:r>
              <a:rPr lang="zh-CN" altLang="en-US">
                <a:sym typeface="+mn-ea"/>
              </a:rPr>
              <a:t>程序运行的安全性不可被充分信任，为了确保系统的安全性，需要定义一些特权等级，每个特权模式对资源有不同的操作权限。</a:t>
            </a:r>
            <a:endParaRPr lang="zh-CN" altLang="en-US"/>
          </a:p>
          <a:p>
            <a:r>
              <a:rPr lang="zh-CN" altLang="en-US"/>
              <a:t>RISC-V 架构中一共定义了 4 种特权模式，U，</a:t>
            </a:r>
            <a:r>
              <a:rPr lang="en-US" altLang="zh-CN"/>
              <a:t>S</a:t>
            </a:r>
            <a:r>
              <a:rPr lang="zh-CN" altLang="en-US"/>
              <a:t>，</a:t>
            </a:r>
            <a:r>
              <a:rPr lang="en-US" altLang="zh-CN"/>
              <a:t>H</a:t>
            </a:r>
            <a:r>
              <a:rPr lang="zh-CN" altLang="en-US"/>
              <a:t>，</a:t>
            </a:r>
            <a:r>
              <a:rPr lang="en-US" altLang="zh-CN"/>
              <a:t>M</a:t>
            </a:r>
            <a:endParaRPr lang="en-US" altLang="zh-CN"/>
          </a:p>
          <a:p>
            <a:r>
              <a:rPr lang="zh-CN" altLang="en-US"/>
              <a:t>一般而言，这四个模式对应的权限是从上到下依次提升的，</a:t>
            </a:r>
            <a:r>
              <a:rPr lang="zh-CN" altLang="en-US">
                <a:sym typeface="+mn-ea"/>
              </a:rPr>
              <a:t>用户的应用程序一般运行在</a:t>
            </a:r>
            <a:r>
              <a:rPr lang="en-US" altLang="zh-CN">
                <a:sym typeface="+mn-ea"/>
              </a:rPr>
              <a:t>U</a:t>
            </a:r>
            <a:r>
              <a:rPr lang="zh-CN" altLang="en-US">
                <a:sym typeface="+mn-ea"/>
              </a:rPr>
              <a:t>模式，而</a:t>
            </a:r>
            <a:r>
              <a:rPr lang="zh-CN" altLang="en-US"/>
              <a:t>M是最高的特权模式, 它拥有对机器底层的一切访问</a:t>
            </a:r>
            <a:r>
              <a:rPr lang="zh-CN" altLang="en-US"/>
              <a:t>权限</a:t>
            </a:r>
            <a:endParaRPr lang="zh-CN" altLang="en-US"/>
          </a:p>
          <a:p>
            <a:r>
              <a:rPr lang="zh-CN" altLang="en-US"/>
              <a:t>（</a:t>
            </a:r>
            <a:r>
              <a:rPr lang="zh-CN" altLang="en-US"/>
              <a:t>点）不同复杂程度的系统支持的特权等级组合会存在不同，一般存在下表这三种组合模式，其中</a:t>
            </a:r>
            <a:r>
              <a:rPr lang="en-US" altLang="zh-CN"/>
              <a:t>m</a:t>
            </a:r>
            <a:r>
              <a:rPr lang="zh-CN" altLang="en-US"/>
              <a:t>模式是必须</a:t>
            </a:r>
            <a:r>
              <a:rPr lang="zh-CN" altLang="en-US"/>
              <a:t>的</a:t>
            </a:r>
            <a:endParaRPr lang="zh-CN" altLang="en-US"/>
          </a:p>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中断异常的处理流程总体上可以概括为</a:t>
            </a:r>
            <a:r>
              <a:rPr lang="zh-CN" altLang="en-US"/>
              <a:t>三步：</a:t>
            </a:r>
            <a:endParaRPr lang="zh-CN" altLang="en-US"/>
          </a:p>
          <a:p>
            <a:r>
              <a:rPr lang="zh-CN" altLang="en-US"/>
              <a:t>在这里我们假设</a:t>
            </a:r>
            <a:r>
              <a:rPr lang="en-US" altLang="zh-CN"/>
              <a:t>instruction2</a:t>
            </a:r>
            <a:r>
              <a:rPr lang="zh-CN" altLang="en-US"/>
              <a:t>这里发生异常</a:t>
            </a:r>
            <a:endParaRPr lang="zh-CN" altLang="en-US"/>
          </a:p>
          <a:p>
            <a:r>
              <a:rPr lang="zh-CN" altLang="en-US"/>
              <a:t>（</a:t>
            </a:r>
            <a:r>
              <a:rPr lang="zh-CN" altLang="en-US"/>
              <a:t>点）当我们沿着程序运行到异常时，</a:t>
            </a:r>
            <a:endParaRPr lang="zh-CN" altLang="en-US"/>
          </a:p>
          <a:p>
            <a:r>
              <a:rPr lang="zh-CN" altLang="en-US"/>
              <a:t>（点）第一步，我们保存中断异常信息，</a:t>
            </a:r>
            <a:r>
              <a:rPr lang="zh-CN" altLang="en-US">
                <a:sym typeface="+mn-ea"/>
              </a:rPr>
              <a:t>然后跳转到对应</a:t>
            </a:r>
            <a:r>
              <a:rPr lang="zh-CN" altLang="en-US">
                <a:sym typeface="+mn-ea"/>
              </a:rPr>
              <a:t>的异常处理程序</a:t>
            </a:r>
            <a:endParaRPr lang="zh-CN" altLang="en-US"/>
          </a:p>
          <a:p>
            <a:r>
              <a:rPr lang="zh-CN" altLang="en-US"/>
              <a:t>（点）第二步，执行这个处理</a:t>
            </a:r>
            <a:r>
              <a:rPr lang="zh-CN" altLang="en-US"/>
              <a:t>程序</a:t>
            </a:r>
            <a:endParaRPr lang="zh-CN" altLang="en-US"/>
          </a:p>
          <a:p>
            <a:r>
              <a:rPr lang="zh-CN" altLang="en-US"/>
              <a:t>（点）结束</a:t>
            </a:r>
            <a:r>
              <a:rPr lang="zh-CN" altLang="en-US"/>
              <a:t>之后，最后一步</a:t>
            </a:r>
            <a:r>
              <a:rPr lang="zh-CN" altLang="en-US"/>
              <a:t>跳转回原程序继续</a:t>
            </a:r>
            <a:r>
              <a:rPr lang="zh-CN" altLang="en-US"/>
              <a:t>执行</a:t>
            </a:r>
            <a:endParaRPr lang="zh-CN" altLang="en-US"/>
          </a:p>
          <a:p>
            <a:r>
              <a:rPr lang="zh-CN" altLang="en-US"/>
              <a:t>这里演示的是异常的</a:t>
            </a:r>
            <a:r>
              <a:rPr lang="zh-CN" altLang="en-US"/>
              <a:t>处理过程</a:t>
            </a:r>
            <a:endParaRPr lang="zh-CN" altLang="en-US"/>
          </a:p>
          <a:p>
            <a:endParaRPr lang="zh-CN" altLang="en-US"/>
          </a:p>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而中断和异常的处理</a:t>
            </a:r>
            <a:r>
              <a:rPr lang="zh-CN" altLang="en-US"/>
              <a:t>过程中有一个区别，</a:t>
            </a:r>
            <a:endParaRPr lang="zh-CN" altLang="en-US"/>
          </a:p>
          <a:p>
            <a:r>
              <a:rPr lang="zh-CN" altLang="en-US"/>
              <a:t>对于异常，跳回原程序会重新执行发生异常的指令，</a:t>
            </a:r>
            <a:endParaRPr lang="zh-CN" altLang="en-US"/>
          </a:p>
          <a:p>
            <a:r>
              <a:rPr lang="zh-CN" altLang="en-US"/>
              <a:t>但是对于中断，是</a:t>
            </a:r>
            <a:r>
              <a:rPr lang="zh-CN" altLang="en-US"/>
              <a:t>回到执行中断发生时那条指令的下一条指令</a:t>
            </a:r>
            <a:endParaRPr lang="zh-CN" altLang="en-US"/>
          </a:p>
          <a:p>
            <a:r>
              <a:rPr lang="zh-CN" altLang="en-US"/>
              <a:t>这一点也</a:t>
            </a:r>
            <a:r>
              <a:rPr lang="zh-CN" altLang="en-US"/>
              <a:t>很好理解，异常是内因引起的，也就是说指令本身的执行出了问题，比如一条指令执行时遇到了page fault, 这条指令是不会完成的，进入异常处理完了page fault之后，需要再次执行一下出现问题的</a:t>
            </a:r>
            <a:r>
              <a:rPr lang="zh-CN" altLang="en-US"/>
              <a:t>指令，因此是回到触发异常的那条指令</a:t>
            </a:r>
            <a:endParaRPr lang="zh-CN" altLang="en-US"/>
          </a:p>
          <a:p>
            <a:r>
              <a:rPr lang="zh-CN" altLang="en-US"/>
              <a:t>而中断是外因引起的，在进入中断处理程序时，我们会保证当前指令执行完成，因此中断处理完了之后，恢复下一条指令的执行就可以了</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5" Type="http://schemas.openxmlformats.org/officeDocument/2006/relationships/image" Target="../media/image5.jpeg"/><Relationship Id="rId4" Type="http://schemas.openxmlformats.org/officeDocument/2006/relationships/image" Target="../media/image4.png"/><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0" y="0"/>
            <a:ext cx="12136581" cy="6858000"/>
          </a:xfrm>
          <a:prstGeom prst="rect">
            <a:avLst/>
          </a:prstGeom>
        </p:spPr>
      </p:pic>
      <p:sp>
        <p:nvSpPr>
          <p:cNvPr id="2" name="标题 1"/>
          <p:cNvSpPr>
            <a:spLocks noGrp="1"/>
          </p:cNvSpPr>
          <p:nvPr>
            <p:ph type="ctrTitle"/>
          </p:nvPr>
        </p:nvSpPr>
        <p:spPr>
          <a:xfrm>
            <a:off x="924748" y="1950516"/>
            <a:ext cx="10846229" cy="1470025"/>
          </a:xfrm>
        </p:spPr>
        <p:txBody>
          <a:bodyPr>
            <a:noAutofit/>
          </a:bodyPr>
          <a:lstStyle>
            <a:lvl1pPr>
              <a:defRPr sz="5200">
                <a:solidFill>
                  <a:schemeClr val="accent5">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dirty="0"/>
          </a:p>
        </p:txBody>
      </p:sp>
      <p:sp>
        <p:nvSpPr>
          <p:cNvPr id="3" name="副标题 2"/>
          <p:cNvSpPr>
            <a:spLocks noGrp="1"/>
          </p:cNvSpPr>
          <p:nvPr>
            <p:ph type="subTitle" idx="1"/>
          </p:nvPr>
        </p:nvSpPr>
        <p:spPr>
          <a:xfrm>
            <a:off x="1828800" y="4293096"/>
            <a:ext cx="8534400" cy="1752600"/>
          </a:xfrm>
        </p:spPr>
        <p:txBody>
          <a:bodyPr>
            <a:normAutofit/>
          </a:bodyPr>
          <a:lstStyle>
            <a:lvl1pPr marL="0" indent="0" algn="ctr">
              <a:buNone/>
              <a:defRPr sz="2400">
                <a:solidFill>
                  <a:schemeClr val="accent5">
                    <a:lumMod val="50000"/>
                  </a:schemeClr>
                </a:solidFill>
                <a:latin typeface="黑体" panose="02010609060101010101" pitchFamily="49" charset="-122"/>
                <a:ea typeface="黑体" panose="02010609060101010101" pitchFamily="49"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381" y="580315"/>
            <a:ext cx="1824203" cy="558152"/>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67" y="6309321"/>
            <a:ext cx="10516763" cy="182865"/>
          </a:xfrm>
          <a:prstGeom prst="rect">
            <a:avLst/>
          </a:prstGeom>
        </p:spPr>
      </p:pic>
      <p:pic>
        <p:nvPicPr>
          <p:cNvPr id="11" name="图片 10"/>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7710" y="17316"/>
            <a:ext cx="12136581" cy="6823368"/>
          </a:xfrm>
          <a:prstGeom prst="rect">
            <a:avLst/>
          </a:prstGeom>
        </p:spPr>
      </p:pic>
      <p:pic>
        <p:nvPicPr>
          <p:cNvPr id="13" name="图片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27381" y="6309321"/>
            <a:ext cx="11284849" cy="196220"/>
          </a:xfrm>
          <a:prstGeom prst="rect">
            <a:avLst/>
          </a:prstGeom>
        </p:spPr>
      </p:pic>
      <p:pic>
        <p:nvPicPr>
          <p:cNvPr id="14" name="图片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3392" y="580314"/>
            <a:ext cx="1687528" cy="688445"/>
          </a:xfrm>
          <a:prstGeom prst="rect">
            <a:avLst/>
          </a:prstGeom>
        </p:spPr>
      </p:pic>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07776" y="242392"/>
            <a:ext cx="9340619" cy="954360"/>
          </a:xfrm>
        </p:spPr>
        <p:txBody>
          <a:bodyPr>
            <a:normAutofit/>
          </a:bodyPr>
          <a:lstStyle>
            <a:lvl1pPr algn="l">
              <a:defRPr sz="4000">
                <a:solidFill>
                  <a:schemeClr val="accent5">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dirty="0"/>
          </a:p>
        </p:txBody>
      </p:sp>
      <p:sp>
        <p:nvSpPr>
          <p:cNvPr id="3" name="内容占位符 2"/>
          <p:cNvSpPr>
            <a:spLocks noGrp="1"/>
          </p:cNvSpPr>
          <p:nvPr>
            <p:ph idx="1"/>
          </p:nvPr>
        </p:nvSpPr>
        <p:spPr/>
        <p:txBody>
          <a:bodyPr/>
          <a:lstStyle>
            <a:lvl1pPr marL="342900" indent="-342900">
              <a:buClr>
                <a:schemeClr val="accent5">
                  <a:lumMod val="75000"/>
                </a:schemeClr>
              </a:buClr>
              <a:buSzPct val="80000"/>
              <a:buFont typeface="Wingdings" panose="05000000000000000000" pitchFamily="2" charset="2"/>
              <a:buChar char="p"/>
              <a:defRPr b="1">
                <a:solidFill>
                  <a:schemeClr val="accent5">
                    <a:lumMod val="50000"/>
                  </a:schemeClr>
                </a:solidFill>
                <a:latin typeface="黑体" panose="02010609060101010101" pitchFamily="49" charset="-122"/>
                <a:ea typeface="黑体" panose="02010609060101010101" pitchFamily="49" charset="-122"/>
              </a:defRPr>
            </a:lvl1pPr>
            <a:lvl2pPr marL="742950" indent="-285750">
              <a:buClr>
                <a:schemeClr val="accent5">
                  <a:lumMod val="75000"/>
                </a:schemeClr>
              </a:buClr>
              <a:buSzPct val="70000"/>
              <a:buFont typeface="Wingdings" panose="05000000000000000000" pitchFamily="2" charset="2"/>
              <a:buChar char="n"/>
              <a:defRPr b="1">
                <a:solidFill>
                  <a:schemeClr val="accent5">
                    <a:lumMod val="75000"/>
                  </a:schemeClr>
                </a:solidFill>
                <a:latin typeface="黑体" panose="02010609060101010101" pitchFamily="49" charset="-122"/>
                <a:ea typeface="黑体" panose="02010609060101010101" pitchFamily="49" charset="-122"/>
              </a:defRPr>
            </a:lvl2pPr>
            <a:lvl3pPr marL="1143000" indent="-228600">
              <a:buClr>
                <a:schemeClr val="accent5">
                  <a:lumMod val="75000"/>
                </a:schemeClr>
              </a:buClr>
              <a:buSzPct val="70000"/>
              <a:buFont typeface="Wingdings" panose="05000000000000000000" pitchFamily="2" charset="2"/>
              <a:buChar char="p"/>
              <a:defRPr>
                <a:latin typeface="黑体" panose="02010609060101010101" pitchFamily="49" charset="-122"/>
                <a:ea typeface="黑体" panose="02010609060101010101" pitchFamily="49" charset="-122"/>
              </a:defRPr>
            </a:lvl3pPr>
            <a:lvl4pPr marL="1600200" indent="-228600">
              <a:buClr>
                <a:schemeClr val="accent5">
                  <a:lumMod val="75000"/>
                </a:schemeClr>
              </a:buClr>
              <a:buSzPct val="60000"/>
              <a:buFont typeface="Wingdings" panose="05000000000000000000" pitchFamily="2" charset="2"/>
              <a:buChar char="n"/>
              <a:defRPr>
                <a:latin typeface="黑体" panose="02010609060101010101" pitchFamily="49" charset="-122"/>
                <a:ea typeface="黑体" panose="02010609060101010101" pitchFamily="49" charset="-122"/>
              </a:defRPr>
            </a:lvl4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3392" y="332656"/>
            <a:ext cx="9340619" cy="954360"/>
          </a:xfrm>
        </p:spPr>
        <p:txBody>
          <a:bodyPr>
            <a:normAutofit/>
          </a:bodyPr>
          <a:lstStyle>
            <a:lvl1pPr algn="l">
              <a:defRPr sz="3600">
                <a:solidFill>
                  <a:srgbClr val="336699"/>
                </a:solidFill>
                <a:effectLst/>
                <a:latin typeface="黑体" panose="02010609060101010101" pitchFamily="49" charset="-122"/>
                <a:ea typeface="黑体" panose="02010609060101010101" pitchFamily="49" charset="-122"/>
              </a:defRPr>
            </a:lvl1pPr>
          </a:lstStyle>
          <a:p>
            <a:r>
              <a:rPr lang="zh-CN" altLang="en-US" smtClean="0"/>
              <a:t>单击此处编辑母版标题样式</a:t>
            </a:r>
            <a:endParaRPr lang="zh-CN" altLang="en-US" dirty="0"/>
          </a:p>
        </p:txBody>
      </p:sp>
      <p:sp>
        <p:nvSpPr>
          <p:cNvPr id="3" name="内容占位符 2"/>
          <p:cNvSpPr>
            <a:spLocks noGrp="1"/>
          </p:cNvSpPr>
          <p:nvPr>
            <p:ph idx="1"/>
          </p:nvPr>
        </p:nvSpPr>
        <p:spPr/>
        <p:txBody>
          <a:bodyPr/>
          <a:lstStyle>
            <a:lvl1pPr marL="342900" indent="-342900">
              <a:lnSpc>
                <a:spcPct val="150000"/>
              </a:lnSpc>
              <a:buClr>
                <a:schemeClr val="tx1">
                  <a:lumMod val="50000"/>
                  <a:lumOff val="50000"/>
                </a:schemeClr>
              </a:buClr>
              <a:buSzPct val="80000"/>
              <a:buFont typeface="Wingdings" panose="05000000000000000000" pitchFamily="2" charset="2"/>
              <a:buChar char="l"/>
              <a:defRPr sz="2000" b="1">
                <a:solidFill>
                  <a:schemeClr val="tx1"/>
                </a:solidFill>
                <a:latin typeface="华文细黑" panose="02010600040101010101" pitchFamily="2" charset="-122"/>
                <a:ea typeface="华文细黑" panose="02010600040101010101" pitchFamily="2" charset="-122"/>
              </a:defRPr>
            </a:lvl1pPr>
            <a:lvl2pPr marL="742950" indent="-285750">
              <a:buClr>
                <a:schemeClr val="tx1"/>
              </a:buClr>
              <a:buSzPct val="70000"/>
              <a:buFont typeface="Wingdings" panose="05000000000000000000" pitchFamily="2" charset="2"/>
              <a:buChar char="p"/>
              <a:defRPr sz="1800" b="0">
                <a:solidFill>
                  <a:schemeClr val="tx1"/>
                </a:solidFill>
                <a:latin typeface="华文细黑" panose="02010600040101010101" pitchFamily="2" charset="-122"/>
                <a:ea typeface="华文细黑" panose="02010600040101010101" pitchFamily="2" charset="-122"/>
              </a:defRPr>
            </a:lvl2pPr>
            <a:lvl3pPr marL="1143000" indent="-228600">
              <a:buClr>
                <a:schemeClr val="tx1"/>
              </a:buClr>
              <a:buSzPct val="50000"/>
              <a:buFont typeface="Wingdings" panose="05000000000000000000" pitchFamily="2" charset="2"/>
              <a:buChar char="n"/>
              <a:defRPr sz="1600">
                <a:latin typeface="华文细黑" panose="02010600040101010101" pitchFamily="2" charset="-122"/>
                <a:ea typeface="华文细黑" panose="02010600040101010101" pitchFamily="2" charset="-122"/>
              </a:defRPr>
            </a:lvl3pPr>
            <a:lvl4pPr marL="1600200" indent="-228600">
              <a:buClr>
                <a:schemeClr val="tx1"/>
              </a:buClr>
              <a:buSzPct val="50000"/>
              <a:buFont typeface="Wingdings" panose="05000000000000000000" pitchFamily="2" charset="2"/>
              <a:buChar char="p"/>
              <a:defRPr sz="1400">
                <a:latin typeface="华文细黑" panose="02010600040101010101" pitchFamily="2" charset="-122"/>
                <a:ea typeface="华文细黑" panose="02010600040101010101" pitchFamily="2" charset="-122"/>
              </a:defRPr>
            </a:lvl4pPr>
            <a:lvl5pPr>
              <a:defRPr sz="1200">
                <a:latin typeface="华文细黑" panose="02010600040101010101" pitchFamily="2" charset="-122"/>
                <a:ea typeface="华文细黑" panose="02010600040101010101" pitchFamily="2" charset="-122"/>
              </a:defRPr>
            </a:lvl5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b="1"/>
            </a:lvl1pPr>
          </a:lstStyle>
          <a:p>
            <a:r>
              <a:rPr lang="zh-CN" altLang="en-US" dirty="0" smtClean="0"/>
              <a:t>目录</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hasCustomPrompt="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b="1"/>
            </a:lvl1pPr>
          </a:lstStyle>
          <a:p>
            <a:r>
              <a:rPr lang="zh-CN" altLang="en-US" dirty="0" smtClean="0"/>
              <a:t>目录</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4" name="日期占位符 3"/>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5" name="日期占位符 4"/>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7" name="日期占位符 6"/>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hasCustomPrompt="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4" name="日期占位符 3"/>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4" name="日期占位符 3"/>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4" Type="http://schemas.openxmlformats.org/officeDocument/2006/relationships/theme" Target="../theme/theme2.xml"/><Relationship Id="rId13" Type="http://schemas.openxmlformats.org/officeDocument/2006/relationships/image" Target="../media/image1.jpeg"/><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slideLayout" Target="../slideLayouts/slideLayout31.xml"/><Relationship Id="rId7" Type="http://schemas.openxmlformats.org/officeDocument/2006/relationships/slideLayout" Target="../slideLayouts/slideLayout30.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3" Type="http://schemas.openxmlformats.org/officeDocument/2006/relationships/slideLayout" Target="../slideLayouts/slideLayout26.xml"/><Relationship Id="rId2" Type="http://schemas.openxmlformats.org/officeDocument/2006/relationships/slideLayout" Target="../slideLayouts/slideLayout25.xml"/><Relationship Id="rId13" Type="http://schemas.openxmlformats.org/officeDocument/2006/relationships/theme" Target="../theme/theme3.xml"/><Relationship Id="rId12" Type="http://schemas.openxmlformats.org/officeDocument/2006/relationships/image" Target="../media/image1.jpeg"/><Relationship Id="rId11" Type="http://schemas.openxmlformats.org/officeDocument/2006/relationships/slideLayout" Target="../slideLayouts/slideLayout34.xml"/><Relationship Id="rId10" Type="http://schemas.openxmlformats.org/officeDocument/2006/relationships/slideLayout" Target="../slideLayouts/slideLayout33.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7" name="Rectangle 8"/>
          <p:cNvSpPr>
            <a:spLocks noChangeArrowheads="1"/>
          </p:cNvSpPr>
          <p:nvPr userDrawn="1"/>
        </p:nvSpPr>
        <p:spPr bwMode="auto">
          <a:xfrm>
            <a:off x="0" y="3244342"/>
            <a:ext cx="184700" cy="369316"/>
          </a:xfrm>
          <a:prstGeom prst="rect">
            <a:avLst/>
          </a:prstGeom>
          <a:solidFill>
            <a:srgbClr val="DDDDDD"/>
          </a:solidFill>
          <a:ln w="9525" algn="ctr">
            <a:noFill/>
            <a:miter lim="800000"/>
          </a:ln>
          <a:effectLst/>
        </p:spPr>
        <p:txBody>
          <a:bodyPr wrap="none" lIns="91425" tIns="45712" rIns="91425" bIns="45712" anchor="ctr">
            <a:spAutoFit/>
          </a:bodyPr>
          <a:lstStyle/>
          <a:p>
            <a:endParaRPr lang="zh-CN" altLang="en-US" sz="1800"/>
          </a:p>
        </p:txBody>
      </p:sp>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dirty="0" smtClean="0"/>
              <a:t>目录</a:t>
            </a:r>
            <a:endParaRPr lang="zh-CN" altLang="en-US" dirty="0"/>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50BAF8-1120-4869-B1EC-9D010EF77D65}" type="datetimeFigureOut">
              <a:rPr lang="zh-CN" altLang="en-US" smtClean="0"/>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F4C11A-0699-48E7-8749-FD2A688E347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spcBef>
          <a:spcPct val="0"/>
        </a:spcBef>
        <a:buNone/>
        <a:defRPr sz="3600" kern="1200">
          <a:solidFill>
            <a:srgbClr val="336699"/>
          </a:solidFill>
          <a:latin typeface="黑体" panose="02010609060101010101" pitchFamily="49" charset="-122"/>
          <a:ea typeface="黑体" panose="02010609060101010101" pitchFamily="49" charset="-122"/>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b="1" kern="1200">
          <a:solidFill>
            <a:schemeClr val="tx1"/>
          </a:solidFill>
          <a:latin typeface="华文细黑" panose="02010600040101010101" pitchFamily="2" charset="-122"/>
          <a:ea typeface="华文细黑" panose="02010600040101010101" pitchFamily="2" charset="-122"/>
          <a:cs typeface="+mn-cs"/>
        </a:defRPr>
      </a:lvl1pPr>
      <a:lvl2pPr marL="742950" indent="-285750" algn="l" defTabSz="914400" rtl="0" eaLnBrk="1" latinLnBrk="0" hangingPunct="1">
        <a:spcBef>
          <a:spcPct val="20000"/>
        </a:spcBef>
        <a:buSzPct val="50000"/>
        <a:buFont typeface="Wingdings" panose="05000000000000000000" pitchFamily="2" charset="2"/>
        <a:buChar char="p"/>
        <a:defRPr sz="2200" kern="1200">
          <a:solidFill>
            <a:schemeClr val="tx1"/>
          </a:solidFill>
          <a:latin typeface="华文细黑" panose="02010600040101010101" pitchFamily="2" charset="-122"/>
          <a:ea typeface="华文细黑" panose="02010600040101010101" pitchFamily="2" charset="-122"/>
          <a:cs typeface="+mn-cs"/>
        </a:defRPr>
      </a:lvl2pPr>
      <a:lvl3pPr marL="1143000" indent="-228600" algn="l" defTabSz="914400" rtl="0" eaLnBrk="1" latinLnBrk="0" hangingPunct="1">
        <a:spcBef>
          <a:spcPct val="20000"/>
        </a:spcBef>
        <a:buSzPct val="50000"/>
        <a:buFont typeface="Wingdings" panose="05000000000000000000" pitchFamily="2" charset="2"/>
        <a:buChar char="n"/>
        <a:defRPr sz="2000" kern="1200">
          <a:solidFill>
            <a:schemeClr val="tx1"/>
          </a:solidFill>
          <a:latin typeface="华文细黑" panose="02010600040101010101" pitchFamily="2" charset="-122"/>
          <a:ea typeface="华文细黑" panose="02010600040101010101" pitchFamily="2"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7" name="Rectangle 8"/>
          <p:cNvSpPr>
            <a:spLocks noChangeArrowheads="1"/>
          </p:cNvSpPr>
          <p:nvPr/>
        </p:nvSpPr>
        <p:spPr bwMode="auto">
          <a:xfrm>
            <a:off x="0" y="3244342"/>
            <a:ext cx="184700" cy="369316"/>
          </a:xfrm>
          <a:prstGeom prst="rect">
            <a:avLst/>
          </a:prstGeom>
          <a:solidFill>
            <a:srgbClr val="DDDDDD"/>
          </a:solidFill>
          <a:ln w="9525" algn="ctr">
            <a:noFill/>
            <a:miter lim="800000"/>
          </a:ln>
          <a:effectLst/>
        </p:spPr>
        <p:txBody>
          <a:bodyPr wrap="none" lIns="91425" tIns="45712" rIns="91425" bIns="45712" anchor="ctr">
            <a:spAutoFit/>
          </a:bodyPr>
          <a:lstStyle/>
          <a:p>
            <a:endParaRPr lang="zh-CN" altLang="en-US" sz="1800"/>
          </a:p>
        </p:txBody>
      </p:sp>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dirty="0" smtClean="0"/>
              <a:t>目录</a:t>
            </a:r>
            <a:endParaRPr lang="zh-CN" altLang="en-US" dirty="0"/>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50BAF8-1120-4869-B1EC-9D010EF77D65}" type="datetimeFigureOut">
              <a:rPr lang="zh-CN" altLang="en-US" smtClean="0"/>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F4C11A-0699-48E7-8749-FD2A688E347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iming>
    <p:tnLst>
      <p:par>
        <p:cTn id="1" dur="indefinite" restart="never" nodeType="tmRoot"/>
      </p:par>
    </p:tnLst>
  </p:timing>
  <p:txStyles>
    <p:titleStyle>
      <a:lvl1pPr algn="l" defTabSz="914400" rtl="0" eaLnBrk="1" latinLnBrk="0" hangingPunct="1">
        <a:spcBef>
          <a:spcPct val="0"/>
        </a:spcBef>
        <a:buNone/>
        <a:defRPr sz="3600" kern="1200">
          <a:solidFill>
            <a:srgbClr val="336699"/>
          </a:solidFill>
          <a:latin typeface="黑体" panose="02010609060101010101" pitchFamily="49" charset="-122"/>
          <a:ea typeface="黑体" panose="02010609060101010101" pitchFamily="49" charset="-122"/>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b="1" kern="1200">
          <a:solidFill>
            <a:schemeClr val="tx1"/>
          </a:solidFill>
          <a:latin typeface="华文细黑" panose="02010600040101010101" pitchFamily="2" charset="-122"/>
          <a:ea typeface="华文细黑" panose="02010600040101010101" pitchFamily="2" charset="-122"/>
          <a:cs typeface="+mn-cs"/>
        </a:defRPr>
      </a:lvl1pPr>
      <a:lvl2pPr marL="742950" indent="-285750" algn="l" defTabSz="914400" rtl="0" eaLnBrk="1" latinLnBrk="0" hangingPunct="1">
        <a:spcBef>
          <a:spcPct val="20000"/>
        </a:spcBef>
        <a:buSzPct val="50000"/>
        <a:buFont typeface="Wingdings" panose="05000000000000000000" pitchFamily="2" charset="2"/>
        <a:buChar char="p"/>
        <a:defRPr sz="2200" kern="1200">
          <a:solidFill>
            <a:schemeClr val="tx1"/>
          </a:solidFill>
          <a:latin typeface="华文细黑" panose="02010600040101010101" pitchFamily="2" charset="-122"/>
          <a:ea typeface="华文细黑" panose="02010600040101010101" pitchFamily="2" charset="-122"/>
          <a:cs typeface="+mn-cs"/>
        </a:defRPr>
      </a:lvl2pPr>
      <a:lvl3pPr marL="1143000" indent="-228600" algn="l" defTabSz="914400" rtl="0" eaLnBrk="1" latinLnBrk="0" hangingPunct="1">
        <a:spcBef>
          <a:spcPct val="20000"/>
        </a:spcBef>
        <a:buSzPct val="50000"/>
        <a:buFont typeface="Wingdings" panose="05000000000000000000" pitchFamily="2" charset="2"/>
        <a:buChar char="n"/>
        <a:defRPr sz="2000" kern="1200">
          <a:solidFill>
            <a:schemeClr val="tx1"/>
          </a:solidFill>
          <a:latin typeface="华文细黑" panose="02010600040101010101" pitchFamily="2" charset="-122"/>
          <a:ea typeface="华文细黑" panose="02010600040101010101" pitchFamily="2"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4.xml"/><Relationship Id="rId4" Type="http://schemas.openxmlformats.org/officeDocument/2006/relationships/image" Target="../media/image11.png"/><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4.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4.xml"/><Relationship Id="rId2" Type="http://schemas.openxmlformats.org/officeDocument/2006/relationships/tags" Target="../tags/tag16.xml"/><Relationship Id="rId1" Type="http://schemas.openxmlformats.org/officeDocument/2006/relationships/tags" Target="../tags/tag15.xml"/></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14.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image" Target="../media/image13.png"/><Relationship Id="rId2" Type="http://schemas.openxmlformats.org/officeDocument/2006/relationships/tags" Target="../tags/tag18.xml"/><Relationship Id="rId1" Type="http://schemas.openxmlformats.org/officeDocument/2006/relationships/tags" Target="../tags/tag17.xm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14.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 Id="rId3" Type="http://schemas.openxmlformats.org/officeDocument/2006/relationships/image" Target="../media/image13.png"/><Relationship Id="rId2" Type="http://schemas.openxmlformats.org/officeDocument/2006/relationships/tags" Target="../tags/tag22.xml"/><Relationship Id="rId1" Type="http://schemas.openxmlformats.org/officeDocument/2006/relationships/tags" Target="../tags/tag21.xml"/></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14.xml"/><Relationship Id="rId5" Type="http://schemas.openxmlformats.org/officeDocument/2006/relationships/tags" Target="../tags/tag29.xml"/><Relationship Id="rId4" Type="http://schemas.openxmlformats.org/officeDocument/2006/relationships/tags" Target="../tags/tag28.xml"/><Relationship Id="rId3" Type="http://schemas.openxmlformats.org/officeDocument/2006/relationships/image" Target="../media/image13.png"/><Relationship Id="rId2" Type="http://schemas.openxmlformats.org/officeDocument/2006/relationships/tags" Target="../tags/tag27.xml"/><Relationship Id="rId1" Type="http://schemas.openxmlformats.org/officeDocument/2006/relationships/tags" Target="../tags/tag26.xml"/></Relationships>
</file>

<file path=ppt/slides/_rels/slide16.xml.rels><?xml version="1.0" encoding="UTF-8" standalone="yes"?>
<Relationships xmlns="http://schemas.openxmlformats.org/package/2006/relationships"><Relationship Id="rId9" Type="http://schemas.openxmlformats.org/officeDocument/2006/relationships/notesSlide" Target="../notesSlides/notesSlide16.xml"/><Relationship Id="rId8" Type="http://schemas.openxmlformats.org/officeDocument/2006/relationships/slideLayout" Target="../slideLayouts/slideLayout14.xml"/><Relationship Id="rId7" Type="http://schemas.openxmlformats.org/officeDocument/2006/relationships/tags" Target="../tags/tag35.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image" Target="../media/image13.png"/><Relationship Id="rId2" Type="http://schemas.openxmlformats.org/officeDocument/2006/relationships/tags" Target="../tags/tag31.xml"/><Relationship Id="rId1" Type="http://schemas.openxmlformats.org/officeDocument/2006/relationships/tags" Target="../tags/tag30.xml"/></Relationships>
</file>

<file path=ppt/slides/_rels/slide17.xml.rels><?xml version="1.0" encoding="UTF-8" standalone="yes"?>
<Relationships xmlns="http://schemas.openxmlformats.org/package/2006/relationships"><Relationship Id="rId9" Type="http://schemas.openxmlformats.org/officeDocument/2006/relationships/notesSlide" Target="../notesSlides/notesSlide17.xml"/><Relationship Id="rId8" Type="http://schemas.openxmlformats.org/officeDocument/2006/relationships/slideLayout" Target="../slideLayouts/slideLayout14.xml"/><Relationship Id="rId7" Type="http://schemas.openxmlformats.org/officeDocument/2006/relationships/image" Target="../media/image16.png"/><Relationship Id="rId6" Type="http://schemas.openxmlformats.org/officeDocument/2006/relationships/tags" Target="../tags/tag39.xml"/><Relationship Id="rId5" Type="http://schemas.openxmlformats.org/officeDocument/2006/relationships/image" Target="../media/image15.png"/><Relationship Id="rId4" Type="http://schemas.openxmlformats.org/officeDocument/2006/relationships/tags" Target="../tags/tag38.xml"/><Relationship Id="rId3" Type="http://schemas.openxmlformats.org/officeDocument/2006/relationships/image" Target="../media/image14.png"/><Relationship Id="rId2" Type="http://schemas.openxmlformats.org/officeDocument/2006/relationships/tags" Target="../tags/tag37.xml"/><Relationship Id="rId1" Type="http://schemas.openxmlformats.org/officeDocument/2006/relationships/tags" Target="../tags/tag36.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4.xml"/><Relationship Id="rId3" Type="http://schemas.openxmlformats.org/officeDocument/2006/relationships/image" Target="../media/image17.png"/><Relationship Id="rId2" Type="http://schemas.openxmlformats.org/officeDocument/2006/relationships/tags" Target="../tags/tag41.xml"/><Relationship Id="rId1" Type="http://schemas.openxmlformats.org/officeDocument/2006/relationships/tags" Target="../tags/tag40.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4.xml"/><Relationship Id="rId3" Type="http://schemas.openxmlformats.org/officeDocument/2006/relationships/image" Target="../media/image9.png"/><Relationship Id="rId2" Type="http://schemas.openxmlformats.org/officeDocument/2006/relationships/tags" Target="../tags/tag43.xml"/><Relationship Id="rId1" Type="http://schemas.openxmlformats.org/officeDocument/2006/relationships/tags" Target="../tags/tag4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4.xml"/><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4.xml"/><Relationship Id="rId1" Type="http://schemas.openxmlformats.org/officeDocument/2006/relationships/tags" Target="../tags/tag44.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4.xml"/><Relationship Id="rId3" Type="http://schemas.openxmlformats.org/officeDocument/2006/relationships/tags" Target="../tags/tag45.xml"/><Relationship Id="rId2" Type="http://schemas.openxmlformats.org/officeDocument/2006/relationships/image" Target="../media/image20.png"/><Relationship Id="rId1"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4.xml"/><Relationship Id="rId1" Type="http://schemas.openxmlformats.org/officeDocument/2006/relationships/tags" Target="../tags/tag46.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4.xml"/><Relationship Id="rId2" Type="http://schemas.openxmlformats.org/officeDocument/2006/relationships/tags" Target="../tags/tag48.xml"/><Relationship Id="rId1" Type="http://schemas.openxmlformats.org/officeDocument/2006/relationships/tags" Target="../tags/tag47.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4.xml"/><Relationship Id="rId1" Type="http://schemas.openxmlformats.org/officeDocument/2006/relationships/tags" Target="../tags/tag49.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4.xml"/><Relationship Id="rId2" Type="http://schemas.openxmlformats.org/officeDocument/2006/relationships/tags" Target="../tags/tag51.xml"/><Relationship Id="rId1" Type="http://schemas.openxmlformats.org/officeDocument/2006/relationships/tags" Target="../tags/tag50.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4.xml"/><Relationship Id="rId1" Type="http://schemas.openxmlformats.org/officeDocument/2006/relationships/image" Target="../media/image6.emf"/></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28.xml"/><Relationship Id="rId7" Type="http://schemas.openxmlformats.org/officeDocument/2006/relationships/slideLayout" Target="../slideLayouts/slideLayout14.xml"/><Relationship Id="rId6" Type="http://schemas.openxmlformats.org/officeDocument/2006/relationships/image" Target="../media/image23.png"/><Relationship Id="rId5" Type="http://schemas.openxmlformats.org/officeDocument/2006/relationships/tags" Target="../tags/tag54.xml"/><Relationship Id="rId4" Type="http://schemas.openxmlformats.org/officeDocument/2006/relationships/image" Target="../media/image22.png"/><Relationship Id="rId3" Type="http://schemas.openxmlformats.org/officeDocument/2006/relationships/tags" Target="../tags/tag53.xml"/><Relationship Id="rId2" Type="http://schemas.openxmlformats.org/officeDocument/2006/relationships/image" Target="../media/image21.png"/><Relationship Id="rId1" Type="http://schemas.openxmlformats.org/officeDocument/2006/relationships/tags" Target="../tags/tag52.xml"/></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14.xml"/><Relationship Id="rId3" Type="http://schemas.openxmlformats.org/officeDocument/2006/relationships/tags" Target="../tags/tag56.xml"/><Relationship Id="rId2" Type="http://schemas.openxmlformats.org/officeDocument/2006/relationships/image" Target="../media/image24.png"/><Relationship Id="rId1" Type="http://schemas.openxmlformats.org/officeDocument/2006/relationships/tags" Target="../tags/tag5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8" Type="http://schemas.openxmlformats.org/officeDocument/2006/relationships/notesSlide" Target="../notesSlides/notesSlide30.xml"/><Relationship Id="rId7"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image" Target="../media/image25.png"/><Relationship Id="rId1" Type="http://schemas.openxmlformats.org/officeDocument/2006/relationships/tags" Target="../tags/tag57.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4.xml"/><Relationship Id="rId2" Type="http://schemas.openxmlformats.org/officeDocument/2006/relationships/image" Target="../media/image26.png"/><Relationship Id="rId1" Type="http://schemas.openxmlformats.org/officeDocument/2006/relationships/tags" Target="../tags/tag61.xml"/></Relationships>
</file>

<file path=ppt/slides/_rels/slide32.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image" Target="../media/image30.png"/><Relationship Id="rId7" Type="http://schemas.openxmlformats.org/officeDocument/2006/relationships/tags" Target="../tags/tag65.xml"/><Relationship Id="rId6" Type="http://schemas.openxmlformats.org/officeDocument/2006/relationships/image" Target="../media/image29.png"/><Relationship Id="rId5" Type="http://schemas.openxmlformats.org/officeDocument/2006/relationships/tags" Target="../tags/tag64.xml"/><Relationship Id="rId4" Type="http://schemas.openxmlformats.org/officeDocument/2006/relationships/image" Target="../media/image28.png"/><Relationship Id="rId3" Type="http://schemas.openxmlformats.org/officeDocument/2006/relationships/tags" Target="../tags/tag63.xml"/><Relationship Id="rId2" Type="http://schemas.openxmlformats.org/officeDocument/2006/relationships/image" Target="../media/image27.png"/><Relationship Id="rId10" Type="http://schemas.openxmlformats.org/officeDocument/2006/relationships/notesSlide" Target="../notesSlides/notesSlide32.xml"/><Relationship Id="rId1" Type="http://schemas.openxmlformats.org/officeDocument/2006/relationships/tags" Target="../tags/tag62.xml"/></Relationships>
</file>

<file path=ppt/slides/_rels/slide33.xml.rels><?xml version="1.0" encoding="UTF-8" standalone="yes"?>
<Relationships xmlns="http://schemas.openxmlformats.org/package/2006/relationships"><Relationship Id="rId9" Type="http://schemas.openxmlformats.org/officeDocument/2006/relationships/tags" Target="../tags/tag70.xml"/><Relationship Id="rId8" Type="http://schemas.openxmlformats.org/officeDocument/2006/relationships/image" Target="../media/image34.png"/><Relationship Id="rId7" Type="http://schemas.openxmlformats.org/officeDocument/2006/relationships/tags" Target="../tags/tag69.xml"/><Relationship Id="rId6" Type="http://schemas.openxmlformats.org/officeDocument/2006/relationships/image" Target="../media/image33.png"/><Relationship Id="rId5" Type="http://schemas.openxmlformats.org/officeDocument/2006/relationships/tags" Target="../tags/tag68.xml"/><Relationship Id="rId4" Type="http://schemas.openxmlformats.org/officeDocument/2006/relationships/image" Target="../media/image32.png"/><Relationship Id="rId3" Type="http://schemas.openxmlformats.org/officeDocument/2006/relationships/tags" Target="../tags/tag67.xml"/><Relationship Id="rId2" Type="http://schemas.openxmlformats.org/officeDocument/2006/relationships/image" Target="../media/image31.png"/><Relationship Id="rId13" Type="http://schemas.openxmlformats.org/officeDocument/2006/relationships/notesSlide" Target="../notesSlides/notesSlide33.xml"/><Relationship Id="rId12" Type="http://schemas.openxmlformats.org/officeDocument/2006/relationships/slideLayout" Target="../slideLayouts/slideLayout14.xml"/><Relationship Id="rId11" Type="http://schemas.openxmlformats.org/officeDocument/2006/relationships/tags" Target="../tags/tag71.xml"/><Relationship Id="rId10" Type="http://schemas.openxmlformats.org/officeDocument/2006/relationships/image" Target="../media/image23.png"/><Relationship Id="rId1" Type="http://schemas.openxmlformats.org/officeDocument/2006/relationships/tags" Target="../tags/tag66.xml"/></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14.xml"/><Relationship Id="rId2" Type="http://schemas.openxmlformats.org/officeDocument/2006/relationships/image" Target="../media/image35.png"/><Relationship Id="rId1" Type="http://schemas.openxmlformats.org/officeDocument/2006/relationships/tags" Target="../tags/tag7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4.xml"/><Relationship Id="rId1" Type="http://schemas.openxmlformats.org/officeDocument/2006/relationships/image" Target="../media/image3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tags" Target="../tags/tag78.xml"/><Relationship Id="rId7" Type="http://schemas.openxmlformats.org/officeDocument/2006/relationships/tags" Target="../tags/tag77.xml"/><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image" Target="../media/image38.png"/><Relationship Id="rId3" Type="http://schemas.openxmlformats.org/officeDocument/2006/relationships/tags" Target="../tags/tag74.xml"/><Relationship Id="rId2" Type="http://schemas.openxmlformats.org/officeDocument/2006/relationships/tags" Target="../tags/tag73.xml"/><Relationship Id="rId11" Type="http://schemas.openxmlformats.org/officeDocument/2006/relationships/notesSlide" Target="../notesSlides/notesSlide38.xml"/><Relationship Id="rId10" Type="http://schemas.openxmlformats.org/officeDocument/2006/relationships/slideLayout" Target="../slideLayouts/slideLayout14.xml"/><Relationship Id="rId1" Type="http://schemas.openxmlformats.org/officeDocument/2006/relationships/image" Target="../media/image37.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0.png"/></Relationships>
</file>

<file path=ppt/slides/_rels/slide42.xml.rels><?xml version="1.0" encoding="UTF-8" standalone="yes"?>
<Relationships xmlns="http://schemas.openxmlformats.org/package/2006/relationships"><Relationship Id="rId9" Type="http://schemas.openxmlformats.org/officeDocument/2006/relationships/tags" Target="../tags/tag85.xml"/><Relationship Id="rId8" Type="http://schemas.openxmlformats.org/officeDocument/2006/relationships/tags" Target="../tags/tag84.xml"/><Relationship Id="rId7" Type="http://schemas.openxmlformats.org/officeDocument/2006/relationships/tags" Target="../tags/tag83.xml"/><Relationship Id="rId6" Type="http://schemas.openxmlformats.org/officeDocument/2006/relationships/image" Target="../media/image42.png"/><Relationship Id="rId5" Type="http://schemas.openxmlformats.org/officeDocument/2006/relationships/tags" Target="../tags/tag82.xml"/><Relationship Id="rId4" Type="http://schemas.openxmlformats.org/officeDocument/2006/relationships/tags" Target="../tags/tag81.xml"/><Relationship Id="rId3" Type="http://schemas.openxmlformats.org/officeDocument/2006/relationships/tags" Target="../tags/tag80.xml"/><Relationship Id="rId2" Type="http://schemas.openxmlformats.org/officeDocument/2006/relationships/tags" Target="../tags/tag79.xml"/><Relationship Id="rId13" Type="http://schemas.openxmlformats.org/officeDocument/2006/relationships/notesSlide" Target="../notesSlides/notesSlide39.xml"/><Relationship Id="rId12" Type="http://schemas.openxmlformats.org/officeDocument/2006/relationships/slideLayout" Target="../slideLayouts/slideLayout14.xml"/><Relationship Id="rId11" Type="http://schemas.openxmlformats.org/officeDocument/2006/relationships/image" Target="../media/image43.png"/><Relationship Id="rId10" Type="http://schemas.openxmlformats.org/officeDocument/2006/relationships/tags" Target="../tags/tag86.xml"/><Relationship Id="rId1" Type="http://schemas.openxmlformats.org/officeDocument/2006/relationships/image" Target="../media/image41.png"/></Relationships>
</file>

<file path=ppt/slides/_rels/slide43.xml.rels><?xml version="1.0" encoding="UTF-8" standalone="yes"?>
<Relationships xmlns="http://schemas.openxmlformats.org/package/2006/relationships"><Relationship Id="rId9" Type="http://schemas.openxmlformats.org/officeDocument/2006/relationships/tags" Target="../tags/tag94.xml"/><Relationship Id="rId8" Type="http://schemas.openxmlformats.org/officeDocument/2006/relationships/tags" Target="../tags/tag93.xml"/><Relationship Id="rId7" Type="http://schemas.openxmlformats.org/officeDocument/2006/relationships/tags" Target="../tags/tag92.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tags" Target="../tags/tag87.xml"/><Relationship Id="rId19" Type="http://schemas.openxmlformats.org/officeDocument/2006/relationships/notesSlide" Target="../notesSlides/notesSlide40.xml"/><Relationship Id="rId18" Type="http://schemas.openxmlformats.org/officeDocument/2006/relationships/slideLayout" Target="../slideLayouts/slideLayout14.xml"/><Relationship Id="rId17" Type="http://schemas.openxmlformats.org/officeDocument/2006/relationships/image" Target="../media/image44.png"/><Relationship Id="rId16" Type="http://schemas.openxmlformats.org/officeDocument/2006/relationships/tags" Target="../tags/tag100.xml"/><Relationship Id="rId15" Type="http://schemas.openxmlformats.org/officeDocument/2006/relationships/tags" Target="../tags/tag99.xml"/><Relationship Id="rId14" Type="http://schemas.openxmlformats.org/officeDocument/2006/relationships/tags" Target="../tags/tag98.xml"/><Relationship Id="rId13" Type="http://schemas.openxmlformats.org/officeDocument/2006/relationships/tags" Target="../tags/tag97.xml"/><Relationship Id="rId12" Type="http://schemas.openxmlformats.org/officeDocument/2006/relationships/image" Target="../media/image39.png"/><Relationship Id="rId11" Type="http://schemas.openxmlformats.org/officeDocument/2006/relationships/tags" Target="../tags/tag96.xml"/><Relationship Id="rId10" Type="http://schemas.openxmlformats.org/officeDocument/2006/relationships/tags" Target="../tags/tag95.xml"/><Relationship Id="rId1"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4.xml"/><Relationship Id="rId1" Type="http://schemas.openxmlformats.org/officeDocument/2006/relationships/image" Target="../media/image45.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6.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7.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8.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4.xml"/><Relationship Id="rId1" Type="http://schemas.openxmlformats.org/officeDocument/2006/relationships/image" Target="../media/image6.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4.xml"/><Relationship Id="rId3" Type="http://schemas.openxmlformats.org/officeDocument/2006/relationships/tags" Target="../tags/tag2.xml"/><Relationship Id="rId2" Type="http://schemas.openxmlformats.org/officeDocument/2006/relationships/image" Target="../media/image7.png"/><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4.xml"/><Relationship Id="rId2" Type="http://schemas.openxmlformats.org/officeDocument/2006/relationships/tags" Target="../tags/tag3.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14.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image" Target="../media/image9.png"/><Relationship Id="rId2" Type="http://schemas.openxmlformats.org/officeDocument/2006/relationships/tags" Target="../tags/tag5.xml"/><Relationship Id="rId1" Type="http://schemas.openxmlformats.org/officeDocument/2006/relationships/tags" Target="../tags/tag4.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4.xml"/><Relationship Id="rId3" Type="http://schemas.openxmlformats.org/officeDocument/2006/relationships/image" Target="../media/image9.png"/><Relationship Id="rId2" Type="http://schemas.openxmlformats.org/officeDocument/2006/relationships/tags" Target="../tags/tag10.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063553" y="1484784"/>
            <a:ext cx="8144665" cy="1224136"/>
          </a:xfrm>
        </p:spPr>
        <p:txBody>
          <a:bodyPr/>
          <a:lstStyle/>
          <a:p>
            <a:r>
              <a:rPr lang="en-US" altLang="zh-CN" sz="4000" b="1" dirty="0">
                <a:effectLst/>
                <a:latin typeface="+mn-lt"/>
                <a:ea typeface="黑体" panose="02010609060101010101" pitchFamily="49" charset="-122"/>
                <a:cs typeface="黑体" panose="02010609060101010101" pitchFamily="49" charset="-122"/>
              </a:rPr>
              <a:t>Computer Architecture Experiment</a:t>
            </a:r>
            <a:endParaRPr lang="zh-CN" altLang="en-US" sz="4000" b="1" dirty="0">
              <a:effectLst/>
              <a:latin typeface="+mn-lt"/>
              <a:ea typeface="黑体" panose="02010609060101010101" pitchFamily="49" charset="-122"/>
              <a:cs typeface="黑体" panose="02010609060101010101" pitchFamily="49" charset="-122"/>
            </a:endParaRPr>
          </a:p>
        </p:txBody>
      </p:sp>
      <p:sp>
        <p:nvSpPr>
          <p:cNvPr id="3" name="副标题 2"/>
          <p:cNvSpPr>
            <a:spLocks noGrp="1"/>
          </p:cNvSpPr>
          <p:nvPr>
            <p:ph type="subTitle" idx="1"/>
          </p:nvPr>
        </p:nvSpPr>
        <p:spPr>
          <a:xfrm>
            <a:off x="2895600" y="4437112"/>
            <a:ext cx="6400800" cy="1608584"/>
          </a:xfrm>
        </p:spPr>
        <p:txBody>
          <a:bodyPr>
            <a:normAutofit lnSpcReduction="10000"/>
          </a:bodyPr>
          <a:lstStyle/>
          <a:p>
            <a:pPr>
              <a:lnSpc>
                <a:spcPct val="120000"/>
              </a:lnSpc>
              <a:spcBef>
                <a:spcPct val="0"/>
              </a:spcBef>
            </a:pPr>
            <a:r>
              <a:rPr lang="zh-CN" altLang="en-US" sz="3000" b="1" dirty="0">
                <a:latin typeface="楷体_GB2312" pitchFamily="49" charset="-122"/>
                <a:ea typeface="楷体_GB2312" pitchFamily="49" charset="-122"/>
              </a:rPr>
              <a:t>浙江大学计算机学</a:t>
            </a:r>
            <a:r>
              <a:rPr lang="zh-CN" altLang="en-US" sz="3000" b="1" dirty="0" smtClean="0">
                <a:latin typeface="楷体_GB2312" pitchFamily="49" charset="-122"/>
                <a:ea typeface="楷体_GB2312" pitchFamily="49" charset="-122"/>
              </a:rPr>
              <a:t>院</a:t>
            </a:r>
            <a:endParaRPr lang="en-US" altLang="zh-CN" sz="3000" b="1" dirty="0" smtClean="0">
              <a:latin typeface="楷体_GB2312" pitchFamily="49" charset="-122"/>
              <a:ea typeface="楷体_GB2312" pitchFamily="49" charset="-122"/>
            </a:endParaRPr>
          </a:p>
          <a:p>
            <a:pPr>
              <a:lnSpc>
                <a:spcPct val="120000"/>
              </a:lnSpc>
              <a:spcBef>
                <a:spcPct val="0"/>
              </a:spcBef>
            </a:pPr>
            <a:endParaRPr lang="en-US" altLang="zh-CN" sz="3000" b="1" dirty="0">
              <a:latin typeface="楷体_GB2312" pitchFamily="49" charset="-122"/>
              <a:ea typeface="楷体_GB2312" pitchFamily="49" charset="-122"/>
            </a:endParaRPr>
          </a:p>
          <a:p>
            <a:pPr>
              <a:lnSpc>
                <a:spcPct val="120000"/>
              </a:lnSpc>
              <a:spcBef>
                <a:spcPct val="0"/>
              </a:spcBef>
            </a:pPr>
            <a:r>
              <a:rPr lang="en-US" altLang="zh-CN" sz="3000" b="1" dirty="0" smtClean="0">
                <a:latin typeface="楷体_GB2312" pitchFamily="49" charset="-122"/>
                <a:ea typeface="楷体_GB2312" pitchFamily="49" charset="-122"/>
              </a:rPr>
              <a:t>2023</a:t>
            </a:r>
            <a:r>
              <a:rPr lang="zh-CN" altLang="en-US" sz="3000" b="1" dirty="0" smtClean="0">
                <a:latin typeface="楷体_GB2312" pitchFamily="49" charset="-122"/>
                <a:ea typeface="楷体_GB2312" pitchFamily="49" charset="-122"/>
              </a:rPr>
              <a:t>年</a:t>
            </a:r>
            <a:r>
              <a:rPr lang="en-US" altLang="zh-CN" sz="3000" b="1" dirty="0" smtClean="0">
                <a:latin typeface="楷体_GB2312" pitchFamily="49" charset="-122"/>
                <a:ea typeface="楷体_GB2312" pitchFamily="49" charset="-122"/>
              </a:rPr>
              <a:t>9</a:t>
            </a:r>
            <a:r>
              <a:rPr lang="zh-CN" altLang="en-US" sz="3000" b="1" dirty="0" smtClean="0">
                <a:latin typeface="楷体_GB2312" pitchFamily="49" charset="-122"/>
                <a:ea typeface="楷体_GB2312" pitchFamily="49" charset="-122"/>
              </a:rPr>
              <a:t>月</a:t>
            </a:r>
            <a:endParaRPr lang="en-US" altLang="zh-CN" sz="3000" b="1" dirty="0">
              <a:latin typeface="楷体_GB2312" pitchFamily="49" charset="-122"/>
              <a:ea typeface="楷体_GB2312" pitchFamily="49" charset="-122"/>
            </a:endParaRPr>
          </a:p>
        </p:txBody>
      </p:sp>
      <p:sp>
        <p:nvSpPr>
          <p:cNvPr id="4" name="TextBox 3"/>
          <p:cNvSpPr txBox="1"/>
          <p:nvPr/>
        </p:nvSpPr>
        <p:spPr>
          <a:xfrm>
            <a:off x="839416" y="2924944"/>
            <a:ext cx="10585176" cy="1200329"/>
          </a:xfrm>
          <a:prstGeom prst="rect">
            <a:avLst/>
          </a:prstGeom>
          <a:noFill/>
        </p:spPr>
        <p:txBody>
          <a:bodyPr wrap="square" rtlCol="0">
            <a:spAutoFit/>
          </a:bodyPr>
          <a:lstStyle/>
          <a:p>
            <a:pPr algn="ctr"/>
            <a:r>
              <a:rPr lang="en-US" altLang="zh-CN" sz="3600" b="1" dirty="0">
                <a:solidFill>
                  <a:schemeClr val="accent5">
                    <a:lumMod val="75000"/>
                  </a:schemeClr>
                </a:solidFill>
                <a:ea typeface="楷体" panose="02010609060101010101" charset="-122"/>
                <a:cs typeface="楷体" panose="02010609060101010101" charset="-122"/>
              </a:rPr>
              <a:t>Topic </a:t>
            </a:r>
            <a:r>
              <a:rPr lang="en-US" altLang="zh-CN" sz="3600" b="1" dirty="0" smtClean="0">
                <a:solidFill>
                  <a:schemeClr val="accent5">
                    <a:lumMod val="75000"/>
                  </a:schemeClr>
                </a:solidFill>
                <a:ea typeface="楷体" panose="02010609060101010101" charset="-122"/>
                <a:cs typeface="楷体" panose="02010609060101010101" charset="-122"/>
              </a:rPr>
              <a:t>2.</a:t>
            </a:r>
            <a:r>
              <a:rPr lang="zh-CN" altLang="en-US" sz="3600" b="1" dirty="0" smtClean="0">
                <a:solidFill>
                  <a:schemeClr val="accent5">
                    <a:lumMod val="75000"/>
                  </a:schemeClr>
                </a:solidFill>
                <a:ea typeface="楷体" panose="02010609060101010101" charset="-122"/>
                <a:cs typeface="楷体" panose="02010609060101010101" charset="-122"/>
              </a:rPr>
              <a:t> </a:t>
            </a:r>
            <a:r>
              <a:rPr lang="en-US" altLang="zh-CN" sz="3600" b="1" dirty="0">
                <a:solidFill>
                  <a:schemeClr val="accent5">
                    <a:lumMod val="75000"/>
                  </a:schemeClr>
                </a:solidFill>
                <a:ea typeface="楷体" panose="02010609060101010101" charset="-122"/>
                <a:cs typeface="楷体" panose="02010609060101010101" charset="-122"/>
              </a:rPr>
              <a:t>Pipelined CPU </a:t>
            </a:r>
            <a:r>
              <a:rPr lang="en-US" altLang="zh-CN" sz="3600" b="1" dirty="0" smtClean="0">
                <a:solidFill>
                  <a:schemeClr val="accent5">
                    <a:lumMod val="75000"/>
                  </a:schemeClr>
                </a:solidFill>
                <a:ea typeface="楷体" panose="02010609060101010101" charset="-122"/>
                <a:cs typeface="楷体" panose="02010609060101010101" charset="-122"/>
              </a:rPr>
              <a:t>supporting </a:t>
            </a:r>
            <a:endParaRPr lang="en-US" altLang="zh-CN" sz="3600" b="1" dirty="0" smtClean="0">
              <a:solidFill>
                <a:schemeClr val="accent5">
                  <a:lumMod val="75000"/>
                </a:schemeClr>
              </a:solidFill>
              <a:ea typeface="楷体" panose="02010609060101010101" charset="-122"/>
              <a:cs typeface="楷体" panose="02010609060101010101" charset="-122"/>
            </a:endParaRPr>
          </a:p>
          <a:p>
            <a:pPr algn="ctr"/>
            <a:r>
              <a:rPr lang="en-US" altLang="zh-CN" sz="3600" b="1" dirty="0" smtClean="0">
                <a:solidFill>
                  <a:schemeClr val="accent5">
                    <a:lumMod val="75000"/>
                  </a:schemeClr>
                </a:solidFill>
                <a:ea typeface="楷体" panose="02010609060101010101" charset="-122"/>
                <a:cs typeface="楷体" panose="02010609060101010101" charset="-122"/>
              </a:rPr>
              <a:t>exception &amp; interrupt</a:t>
            </a:r>
            <a:endParaRPr lang="zh-CN" altLang="en-US" sz="3600" b="1" dirty="0">
              <a:solidFill>
                <a:schemeClr val="accent5">
                  <a:lumMod val="75000"/>
                </a:schemeClr>
              </a:solidFill>
              <a:ea typeface="楷体" panose="02010609060101010101" charset="-122"/>
              <a:cs typeface="楷体" panose="02010609060101010101"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v2-485e18d9ad36981716208136f76c2b9e_r"/>
          <p:cNvPicPr>
            <a:picLocks noChangeAspect="1"/>
          </p:cNvPicPr>
          <p:nvPr/>
        </p:nvPicPr>
        <p:blipFill>
          <a:blip r:embed="rId1"/>
          <a:srcRect l="8389" r="7145"/>
          <a:stretch>
            <a:fillRect/>
          </a:stretch>
        </p:blipFill>
        <p:spPr>
          <a:xfrm>
            <a:off x="7752080" y="116840"/>
            <a:ext cx="4354195" cy="6617335"/>
          </a:xfrm>
          <a:prstGeom prst="rect">
            <a:avLst/>
          </a:prstGeom>
        </p:spPr>
      </p:pic>
      <p:sp>
        <p:nvSpPr>
          <p:cNvPr id="3" name="Rectangle 2"/>
          <p:cNvSpPr>
            <a:spLocks noGrp="1" noChangeArrowheads="1"/>
          </p:cNvSpPr>
          <p:nvPr>
            <p:ph type="title"/>
            <p:custDataLst>
              <p:tags r:id="rId2"/>
            </p:custDataLst>
          </p:nvPr>
        </p:nvSpPr>
        <p:spPr>
          <a:xfrm>
            <a:off x="623392" y="332656"/>
            <a:ext cx="10801200" cy="954360"/>
          </a:xfrm>
        </p:spPr>
        <p:txBody>
          <a:bodyPr>
            <a:noAutofit/>
          </a:bodyPr>
          <a:lstStyle/>
          <a:p>
            <a:pPr algn="l">
              <a:buClrTx/>
              <a:buSzTx/>
              <a:buFontTx/>
            </a:pPr>
            <a:r>
              <a:rPr lang="en-US" altLang="zh-CN" sz="4400" dirty="0">
                <a:solidFill>
                  <a:srgbClr val="19A1FD"/>
                </a:solidFill>
                <a:latin typeface="+mn-lt"/>
                <a:ea typeface="宋体" panose="02010600030101010101" pitchFamily="2" charset="-122"/>
              </a:rPr>
              <a:t>Control Status Registers (CSR)</a:t>
            </a:r>
            <a:endParaRPr lang="en-US" altLang="zh-CN" sz="4400" dirty="0">
              <a:solidFill>
                <a:srgbClr val="19A1FD"/>
              </a:solidFill>
              <a:latin typeface="+mn-lt"/>
              <a:ea typeface="宋体" panose="02010600030101010101" pitchFamily="2" charset="-122"/>
            </a:endParaRPr>
          </a:p>
        </p:txBody>
      </p:sp>
      <p:sp>
        <p:nvSpPr>
          <p:cNvPr id="5" name="文本框 4"/>
          <p:cNvSpPr txBox="1"/>
          <p:nvPr/>
        </p:nvSpPr>
        <p:spPr>
          <a:xfrm>
            <a:off x="1487170" y="6322695"/>
            <a:ext cx="8990330" cy="337185"/>
          </a:xfrm>
          <a:prstGeom prst="rect">
            <a:avLst/>
          </a:prstGeom>
          <a:noFill/>
        </p:spPr>
        <p:txBody>
          <a:bodyPr wrap="square" rtlCol="0" anchor="t">
            <a:spAutoFit/>
          </a:bodyPr>
          <a:p>
            <a:r>
              <a:rPr lang="zh-CN" altLang="en-US" sz="1600">
                <a:solidFill>
                  <a:schemeClr val="tx2">
                    <a:lumMod val="40000"/>
                    <a:lumOff val="60000"/>
                  </a:schemeClr>
                </a:solidFill>
              </a:rPr>
              <a:t>https://danielmangum.com/risc-v-tips/2021-12-12-access-privilege-csr-addresses/</a:t>
            </a:r>
            <a:endParaRPr lang="zh-CN" altLang="en-US" sz="1600">
              <a:solidFill>
                <a:schemeClr val="tx2">
                  <a:lumMod val="40000"/>
                  <a:lumOff val="60000"/>
                </a:schemeClr>
              </a:solidFill>
            </a:endParaRPr>
          </a:p>
        </p:txBody>
      </p:sp>
      <p:pic>
        <p:nvPicPr>
          <p:cNvPr id="2" name="图片 1"/>
          <p:cNvPicPr>
            <a:picLocks noChangeAspect="1"/>
          </p:cNvPicPr>
          <p:nvPr>
            <p:custDataLst>
              <p:tags r:id="rId3"/>
            </p:custDataLst>
          </p:nvPr>
        </p:nvPicPr>
        <p:blipFill>
          <a:blip r:embed="rId4"/>
          <a:stretch>
            <a:fillRect/>
          </a:stretch>
        </p:blipFill>
        <p:spPr>
          <a:xfrm>
            <a:off x="767715" y="1701165"/>
            <a:ext cx="6518275" cy="395351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23392" y="332656"/>
            <a:ext cx="10801200" cy="954360"/>
          </a:xfrm>
        </p:spPr>
        <p:txBody>
          <a:bodyPr>
            <a:noAutofit/>
          </a:bodyPr>
          <a:lstStyle/>
          <a:p>
            <a:r>
              <a:rPr lang="en-US" altLang="zh-CN" sz="4400" dirty="0">
                <a:solidFill>
                  <a:srgbClr val="19A1FD"/>
                </a:solidFill>
                <a:latin typeface="+mn-lt"/>
                <a:ea typeface="宋体" panose="02010600030101010101" pitchFamily="2" charset="-122"/>
                <a:sym typeface="+mn-ea"/>
              </a:rPr>
              <a:t>Control Status Registers (CSR)</a:t>
            </a:r>
            <a:endParaRPr lang="en-US" altLang="zh-CN" sz="4400" dirty="0">
              <a:solidFill>
                <a:srgbClr val="19A1FD"/>
              </a:solidFill>
              <a:latin typeface="+mn-lt"/>
              <a:ea typeface="宋体" panose="02010600030101010101" pitchFamily="2" charset="-122"/>
            </a:endParaRPr>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71879" y="1261991"/>
            <a:ext cx="8616609" cy="5335361"/>
          </a:xfrm>
          <a:prstGeom prst="rect">
            <a:avLst/>
          </a:prstGeom>
        </p:spPr>
      </p:pic>
      <p:cxnSp>
        <p:nvCxnSpPr>
          <p:cNvPr id="11" name="Straight Connector 10"/>
          <p:cNvCxnSpPr/>
          <p:nvPr/>
        </p:nvCxnSpPr>
        <p:spPr>
          <a:xfrm>
            <a:off x="2051210" y="4688996"/>
            <a:ext cx="66611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041666" y="3402105"/>
            <a:ext cx="556650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073093" y="5733256"/>
            <a:ext cx="675921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064268" y="5994393"/>
            <a:ext cx="525586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048041" y="6264207"/>
            <a:ext cx="671225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 name="Straight Connector 12"/>
          <p:cNvCxnSpPr/>
          <p:nvPr>
            <p:custDataLst>
              <p:tags r:id="rId2"/>
            </p:custDataLst>
          </p:nvPr>
        </p:nvCxnSpPr>
        <p:spPr>
          <a:xfrm>
            <a:off x="2041666" y="4437155"/>
            <a:ext cx="643128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 name="Straight Connector 16"/>
          <p:cNvCxnSpPr/>
          <p:nvPr>
            <p:custDataLst>
              <p:tags r:id="rId3"/>
            </p:custDataLst>
          </p:nvPr>
        </p:nvCxnSpPr>
        <p:spPr>
          <a:xfrm flipV="1">
            <a:off x="2041691" y="6525192"/>
            <a:ext cx="5854700" cy="889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custDataLst>
              <p:tags r:id="rId1"/>
            </p:custDataLst>
          </p:nvPr>
        </p:nvSpPr>
        <p:spPr>
          <a:xfrm>
            <a:off x="623392" y="332656"/>
            <a:ext cx="10801200" cy="954360"/>
          </a:xfrm>
        </p:spPr>
        <p:txBody>
          <a:bodyPr>
            <a:noAutofit/>
          </a:bodyPr>
          <a:lstStyle/>
          <a:p>
            <a:pPr algn="l">
              <a:buClrTx/>
              <a:buSzTx/>
              <a:buFontTx/>
            </a:pPr>
            <a:r>
              <a:rPr lang="en-US" altLang="zh-CN" sz="4400" dirty="0">
                <a:solidFill>
                  <a:srgbClr val="19A1FD"/>
                </a:solidFill>
                <a:latin typeface="+mn-lt"/>
                <a:ea typeface="宋体" panose="02010600030101010101" pitchFamily="2" charset="-122"/>
              </a:rPr>
              <a:t>Control Status Registers (CSR)</a:t>
            </a:r>
            <a:endParaRPr lang="en-US" altLang="zh-CN" sz="4400" dirty="0">
              <a:solidFill>
                <a:srgbClr val="19A1FD"/>
              </a:solidFill>
              <a:latin typeface="+mn-lt"/>
              <a:ea typeface="宋体" panose="02010600030101010101" pitchFamily="2" charset="-122"/>
            </a:endParaRPr>
          </a:p>
        </p:txBody>
      </p:sp>
      <p:graphicFrame>
        <p:nvGraphicFramePr>
          <p:cNvPr id="4" name="表格 3"/>
          <p:cNvGraphicFramePr/>
          <p:nvPr>
            <p:custDataLst>
              <p:tags r:id="rId2"/>
            </p:custDataLst>
          </p:nvPr>
        </p:nvGraphicFramePr>
        <p:xfrm>
          <a:off x="722630" y="1485265"/>
          <a:ext cx="10629900" cy="4478020"/>
        </p:xfrm>
        <a:graphic>
          <a:graphicData uri="http://schemas.openxmlformats.org/drawingml/2006/table">
            <a:tbl>
              <a:tblPr firstRow="1" bandRow="1">
                <a:tableStyleId>{5C22544A-7EE6-4342-B048-85BDC9FD1C3A}</a:tableStyleId>
              </a:tblPr>
              <a:tblGrid>
                <a:gridCol w="1192530"/>
                <a:gridCol w="1228725"/>
                <a:gridCol w="4448175"/>
                <a:gridCol w="3760470"/>
              </a:tblGrid>
              <a:tr h="424180">
                <a:tc>
                  <a:txBody>
                    <a:bodyPr/>
                    <a:p>
                      <a:pPr>
                        <a:buNone/>
                      </a:pPr>
                      <a:r>
                        <a:rPr lang="zh-CN" altLang="en-US"/>
                        <a:t>Number</a:t>
                      </a:r>
                      <a:endParaRPr lang="zh-CN" altLang="en-US"/>
                    </a:p>
                  </a:txBody>
                  <a:tcPr/>
                </a:tc>
                <a:tc>
                  <a:txBody>
                    <a:bodyPr/>
                    <a:p>
                      <a:pPr>
                        <a:buNone/>
                      </a:pPr>
                      <a:r>
                        <a:rPr lang="zh-CN" altLang="en-US" sz="1800">
                          <a:sym typeface="+mn-ea"/>
                        </a:rPr>
                        <a:t>Abbr</a:t>
                      </a:r>
                      <a:endParaRPr lang="zh-CN" altLang="en-US"/>
                    </a:p>
                  </a:txBody>
                  <a:tcPr/>
                </a:tc>
                <a:tc>
                  <a:txBody>
                    <a:bodyPr/>
                    <a:p>
                      <a:pPr>
                        <a:buNone/>
                      </a:pPr>
                      <a:r>
                        <a:rPr lang="zh-CN" altLang="en-US" sz="1800">
                          <a:sym typeface="+mn-ea"/>
                        </a:rPr>
                        <a:t>Name</a:t>
                      </a:r>
                      <a:endParaRPr lang="zh-CN" altLang="en-US"/>
                    </a:p>
                  </a:txBody>
                  <a:tcPr/>
                </a:tc>
                <a:tc>
                  <a:txBody>
                    <a:bodyPr/>
                    <a:p>
                      <a:pPr>
                        <a:buNone/>
                      </a:pPr>
                      <a:r>
                        <a:rPr lang="zh-CN" altLang="en-US" sz="1800">
                          <a:sym typeface="+mn-ea"/>
                        </a:rPr>
                        <a:t>Description</a:t>
                      </a:r>
                      <a:endParaRPr lang="zh-CN" altLang="en-US"/>
                    </a:p>
                  </a:txBody>
                  <a:tcPr/>
                </a:tc>
              </a:tr>
              <a:tr h="579120">
                <a:tc>
                  <a:txBody>
                    <a:bodyPr/>
                    <a:p>
                      <a:pPr>
                        <a:buNone/>
                      </a:pPr>
                      <a:r>
                        <a:rPr lang="zh-CN" altLang="en-US">
                          <a:cs typeface="+mn-lt"/>
                        </a:rPr>
                        <a:t>0x300</a:t>
                      </a:r>
                      <a:endParaRPr lang="zh-CN" altLang="en-US">
                        <a:cs typeface="+mn-lt"/>
                      </a:endParaRPr>
                    </a:p>
                  </a:txBody>
                  <a:tcPr anchor="ctr" anchorCtr="0"/>
                </a:tc>
                <a:tc>
                  <a:txBody>
                    <a:bodyPr/>
                    <a:p>
                      <a:pPr>
                        <a:buNone/>
                      </a:pPr>
                      <a:r>
                        <a:rPr lang="zh-CN" altLang="en-US">
                          <a:cs typeface="+mn-lt"/>
                        </a:rPr>
                        <a:t>mstatus</a:t>
                      </a:r>
                      <a:endParaRPr lang="zh-CN" altLang="en-US">
                        <a:cs typeface="+mn-lt"/>
                      </a:endParaRPr>
                    </a:p>
                  </a:txBody>
                  <a:tcPr anchor="ctr" anchorCtr="0"/>
                </a:tc>
                <a:tc>
                  <a:txBody>
                    <a:bodyPr/>
                    <a:p>
                      <a:pPr>
                        <a:buNone/>
                      </a:pPr>
                      <a:r>
                        <a:rPr lang="zh-CN" altLang="en-US">
                          <a:cs typeface="+mn-lt"/>
                        </a:rPr>
                        <a:t>Machine Status Register</a:t>
                      </a:r>
                      <a:endParaRPr lang="zh-CN" altLang="en-US">
                        <a:cs typeface="+mn-lt"/>
                      </a:endParaRPr>
                    </a:p>
                  </a:txBody>
                  <a:tcPr anchor="ctr" anchorCtr="0"/>
                </a:tc>
                <a:tc>
                  <a:txBody>
                    <a:bodyPr/>
                    <a:p>
                      <a:pPr>
                        <a:buNone/>
                      </a:pPr>
                      <a:r>
                        <a:rPr lang="zh-CN" altLang="en-US" sz="1600"/>
                        <a:t>处理器状态，mstatus的MIE域和MPIE域用于反映全局中断使能</a:t>
                      </a:r>
                      <a:endParaRPr lang="zh-CN" altLang="en-US" sz="1600"/>
                    </a:p>
                  </a:txBody>
                  <a:tcPr anchor="ctr" anchorCtr="0"/>
                </a:tc>
              </a:tr>
              <a:tr h="579120">
                <a:tc>
                  <a:txBody>
                    <a:bodyPr/>
                    <a:p>
                      <a:pPr>
                        <a:buNone/>
                      </a:pPr>
                      <a:r>
                        <a:rPr lang="zh-CN" altLang="en-US">
                          <a:cs typeface="+mn-lt"/>
                        </a:rPr>
                        <a:t>0x304</a:t>
                      </a:r>
                      <a:endParaRPr lang="zh-CN" altLang="en-US">
                        <a:cs typeface="+mn-lt"/>
                      </a:endParaRPr>
                    </a:p>
                  </a:txBody>
                  <a:tcPr anchor="ctr" anchorCtr="0"/>
                </a:tc>
                <a:tc>
                  <a:txBody>
                    <a:bodyPr/>
                    <a:p>
                      <a:pPr>
                        <a:buNone/>
                      </a:pPr>
                      <a:r>
                        <a:rPr lang="zh-CN" altLang="en-US">
                          <a:cs typeface="+mn-lt"/>
                        </a:rPr>
                        <a:t>mie</a:t>
                      </a:r>
                      <a:endParaRPr lang="zh-CN" altLang="en-US">
                        <a:cs typeface="+mn-lt"/>
                      </a:endParaRPr>
                    </a:p>
                  </a:txBody>
                  <a:tcPr anchor="ctr" anchorCtr="0"/>
                </a:tc>
                <a:tc>
                  <a:txBody>
                    <a:bodyPr/>
                    <a:p>
                      <a:pPr>
                        <a:buNone/>
                      </a:pPr>
                      <a:r>
                        <a:rPr lang="zh-CN" altLang="en-US">
                          <a:cs typeface="+mn-lt"/>
                        </a:rPr>
                        <a:t>Machine Interrupt Enable Registers</a:t>
                      </a:r>
                      <a:endParaRPr lang="zh-CN" altLang="en-US">
                        <a:cs typeface="+mn-lt"/>
                      </a:endParaRPr>
                    </a:p>
                  </a:txBody>
                  <a:tcPr anchor="ctr" anchorCtr="0"/>
                </a:tc>
                <a:tc>
                  <a:txBody>
                    <a:bodyPr/>
                    <a:p>
                      <a:pPr>
                        <a:buNone/>
                      </a:pPr>
                      <a:r>
                        <a:rPr lang="zh-CN" altLang="en-US" sz="1600"/>
                        <a:t>用于控制不同类型中断的局部中断使能</a:t>
                      </a:r>
                      <a:endParaRPr lang="zh-CN" altLang="en-US" sz="1600"/>
                    </a:p>
                  </a:txBody>
                  <a:tcPr anchor="ctr" anchorCtr="0"/>
                </a:tc>
              </a:tr>
              <a:tr h="579120">
                <a:tc>
                  <a:txBody>
                    <a:bodyPr/>
                    <a:p>
                      <a:pPr>
                        <a:buNone/>
                      </a:pPr>
                      <a:r>
                        <a:rPr lang="zh-CN" altLang="en-US">
                          <a:cs typeface="+mn-lt"/>
                        </a:rPr>
                        <a:t>0x305</a:t>
                      </a:r>
                      <a:endParaRPr lang="zh-CN" altLang="en-US">
                        <a:cs typeface="+mn-lt"/>
                      </a:endParaRPr>
                    </a:p>
                  </a:txBody>
                  <a:tcPr anchor="ctr" anchorCtr="0"/>
                </a:tc>
                <a:tc>
                  <a:txBody>
                    <a:bodyPr/>
                    <a:p>
                      <a:pPr>
                        <a:buNone/>
                      </a:pPr>
                      <a:r>
                        <a:rPr lang="zh-CN" altLang="en-US">
                          <a:cs typeface="+mn-lt"/>
                        </a:rPr>
                        <a:t>mtvec</a:t>
                      </a:r>
                      <a:endParaRPr lang="zh-CN" altLang="en-US">
                        <a:cs typeface="+mn-lt"/>
                      </a:endParaRPr>
                    </a:p>
                  </a:txBody>
                  <a:tcPr anchor="ctr" anchorCtr="0"/>
                </a:tc>
                <a:tc>
                  <a:txBody>
                    <a:bodyPr/>
                    <a:p>
                      <a:pPr>
                        <a:buNone/>
                      </a:pPr>
                      <a:r>
                        <a:rPr lang="zh-CN" altLang="en-US">
                          <a:cs typeface="+mn-lt"/>
                        </a:rPr>
                        <a:t>Machine Trap-Vector Base-Address Register</a:t>
                      </a:r>
                      <a:endParaRPr lang="zh-CN" altLang="en-US">
                        <a:cs typeface="+mn-lt"/>
                      </a:endParaRPr>
                    </a:p>
                  </a:txBody>
                  <a:tcPr anchor="ctr" anchorCtr="0"/>
                </a:tc>
                <a:tc>
                  <a:txBody>
                    <a:bodyPr/>
                    <a:p>
                      <a:pPr>
                        <a:buNone/>
                      </a:pPr>
                      <a:r>
                        <a:rPr lang="zh-CN" altLang="en-US" sz="1600"/>
                        <a:t>定义进入异常的程序PC地址</a:t>
                      </a:r>
                      <a:endParaRPr lang="zh-CN" altLang="en-US" sz="1600"/>
                    </a:p>
                  </a:txBody>
                  <a:tcPr anchor="ctr" anchorCtr="0"/>
                </a:tc>
              </a:tr>
              <a:tr h="579120">
                <a:tc>
                  <a:txBody>
                    <a:bodyPr/>
                    <a:p>
                      <a:pPr>
                        <a:buNone/>
                      </a:pPr>
                      <a:r>
                        <a:rPr lang="zh-CN" altLang="en-US">
                          <a:cs typeface="+mn-lt"/>
                        </a:rPr>
                        <a:t>0x341</a:t>
                      </a:r>
                      <a:endParaRPr lang="zh-CN" altLang="en-US">
                        <a:cs typeface="+mn-lt"/>
                      </a:endParaRPr>
                    </a:p>
                  </a:txBody>
                  <a:tcPr anchor="ctr" anchorCtr="0"/>
                </a:tc>
                <a:tc>
                  <a:txBody>
                    <a:bodyPr/>
                    <a:p>
                      <a:pPr>
                        <a:buNone/>
                      </a:pPr>
                      <a:r>
                        <a:rPr lang="zh-CN" altLang="en-US">
                          <a:cs typeface="+mn-lt"/>
                        </a:rPr>
                        <a:t>mepc</a:t>
                      </a:r>
                      <a:endParaRPr lang="zh-CN" altLang="en-US">
                        <a:cs typeface="+mn-lt"/>
                      </a:endParaRPr>
                    </a:p>
                  </a:txBody>
                  <a:tcPr anchor="ctr" anchorCtr="0"/>
                </a:tc>
                <a:tc>
                  <a:txBody>
                    <a:bodyPr/>
                    <a:p>
                      <a:pPr>
                        <a:buNone/>
                      </a:pPr>
                      <a:r>
                        <a:rPr lang="zh-CN" altLang="en-US">
                          <a:cs typeface="+mn-lt"/>
                        </a:rPr>
                        <a:t>Machine Exception Program Counter</a:t>
                      </a:r>
                      <a:endParaRPr lang="zh-CN" altLang="en-US">
                        <a:cs typeface="+mn-lt"/>
                      </a:endParaRPr>
                    </a:p>
                  </a:txBody>
                  <a:tcPr anchor="ctr" anchorCtr="0"/>
                </a:tc>
                <a:tc>
                  <a:txBody>
                    <a:bodyPr/>
                    <a:p>
                      <a:pPr>
                        <a:buNone/>
                      </a:pPr>
                      <a:r>
                        <a:rPr lang="zh-CN" altLang="en-US" sz="1600"/>
                        <a:t>用于保存异常的返回地址</a:t>
                      </a:r>
                      <a:endParaRPr lang="zh-CN" altLang="en-US" sz="1600"/>
                    </a:p>
                  </a:txBody>
                  <a:tcPr anchor="ctr" anchorCtr="0"/>
                </a:tc>
              </a:tr>
              <a:tr h="579120">
                <a:tc>
                  <a:txBody>
                    <a:bodyPr/>
                    <a:p>
                      <a:pPr>
                        <a:buNone/>
                      </a:pPr>
                      <a:r>
                        <a:rPr lang="zh-CN" altLang="en-US">
                          <a:cs typeface="+mn-lt"/>
                        </a:rPr>
                        <a:t>0x342</a:t>
                      </a:r>
                      <a:endParaRPr lang="zh-CN" altLang="en-US">
                        <a:cs typeface="+mn-lt"/>
                      </a:endParaRPr>
                    </a:p>
                  </a:txBody>
                  <a:tcPr anchor="ctr" anchorCtr="0"/>
                </a:tc>
                <a:tc>
                  <a:txBody>
                    <a:bodyPr/>
                    <a:p>
                      <a:pPr>
                        <a:buNone/>
                      </a:pPr>
                      <a:r>
                        <a:rPr lang="zh-CN" altLang="en-US">
                          <a:cs typeface="+mn-lt"/>
                        </a:rPr>
                        <a:t>mcause</a:t>
                      </a:r>
                      <a:endParaRPr lang="zh-CN" altLang="en-US">
                        <a:cs typeface="+mn-lt"/>
                      </a:endParaRPr>
                    </a:p>
                  </a:txBody>
                  <a:tcPr anchor="ctr" anchorCtr="0"/>
                </a:tc>
                <a:tc>
                  <a:txBody>
                    <a:bodyPr/>
                    <a:p>
                      <a:pPr>
                        <a:buNone/>
                      </a:pPr>
                      <a:r>
                        <a:rPr lang="zh-CN" altLang="en-US">
                          <a:cs typeface="+mn-lt"/>
                        </a:rPr>
                        <a:t>Machine Cause Register</a:t>
                      </a:r>
                      <a:endParaRPr lang="zh-CN" altLang="en-US">
                        <a:cs typeface="+mn-lt"/>
                      </a:endParaRPr>
                    </a:p>
                  </a:txBody>
                  <a:tcPr anchor="ctr" anchorCtr="0"/>
                </a:tc>
                <a:tc>
                  <a:txBody>
                    <a:bodyPr/>
                    <a:p>
                      <a:pPr>
                        <a:buNone/>
                      </a:pPr>
                      <a:r>
                        <a:rPr lang="zh-CN" altLang="en-US" sz="1600"/>
                        <a:t>反映进入异常的原因</a:t>
                      </a:r>
                      <a:endParaRPr lang="zh-CN" altLang="en-US" sz="1600"/>
                    </a:p>
                  </a:txBody>
                  <a:tcPr anchor="ctr" anchorCtr="0"/>
                </a:tc>
              </a:tr>
              <a:tr h="579120">
                <a:tc>
                  <a:txBody>
                    <a:bodyPr/>
                    <a:p>
                      <a:pPr>
                        <a:buNone/>
                      </a:pPr>
                      <a:r>
                        <a:rPr lang="zh-CN" altLang="en-US">
                          <a:cs typeface="+mn-lt"/>
                        </a:rPr>
                        <a:t>0x343</a:t>
                      </a:r>
                      <a:endParaRPr lang="zh-CN" altLang="en-US">
                        <a:cs typeface="+mn-lt"/>
                      </a:endParaRPr>
                    </a:p>
                  </a:txBody>
                  <a:tcPr anchor="ctr" anchorCtr="0"/>
                </a:tc>
                <a:tc>
                  <a:txBody>
                    <a:bodyPr/>
                    <a:p>
                      <a:pPr>
                        <a:buNone/>
                      </a:pPr>
                      <a:r>
                        <a:rPr lang="zh-CN" altLang="en-US">
                          <a:cs typeface="+mn-lt"/>
                        </a:rPr>
                        <a:t>mtval</a:t>
                      </a:r>
                      <a:endParaRPr lang="zh-CN" altLang="en-US">
                        <a:cs typeface="+mn-lt"/>
                      </a:endParaRPr>
                    </a:p>
                  </a:txBody>
                  <a:tcPr anchor="ctr" anchorCtr="0"/>
                </a:tc>
                <a:tc>
                  <a:txBody>
                    <a:bodyPr/>
                    <a:p>
                      <a:pPr>
                        <a:buNone/>
                      </a:pPr>
                      <a:r>
                        <a:rPr lang="zh-CN" altLang="en-US">
                          <a:cs typeface="+mn-lt"/>
                        </a:rPr>
                        <a:t>Machine Trap Value Register</a:t>
                      </a:r>
                      <a:endParaRPr lang="zh-CN" altLang="en-US">
                        <a:cs typeface="+mn-lt"/>
                      </a:endParaRPr>
                    </a:p>
                  </a:txBody>
                  <a:tcPr anchor="ctr" anchorCtr="0"/>
                </a:tc>
                <a:tc>
                  <a:txBody>
                    <a:bodyPr/>
                    <a:p>
                      <a:pPr>
                        <a:buNone/>
                      </a:pPr>
                      <a:r>
                        <a:rPr lang="zh-CN" altLang="en-US" sz="1600"/>
                        <a:t>反映进入异常的信息</a:t>
                      </a:r>
                      <a:endParaRPr lang="zh-CN" altLang="en-US" sz="1600"/>
                    </a:p>
                  </a:txBody>
                  <a:tcPr anchor="ctr" anchorCtr="0"/>
                </a:tc>
              </a:tr>
              <a:tr h="579120">
                <a:tc>
                  <a:txBody>
                    <a:bodyPr/>
                    <a:p>
                      <a:pPr>
                        <a:buNone/>
                      </a:pPr>
                      <a:r>
                        <a:rPr lang="zh-CN" altLang="en-US">
                          <a:cs typeface="+mn-lt"/>
                        </a:rPr>
                        <a:t>0x344</a:t>
                      </a:r>
                      <a:endParaRPr lang="zh-CN" altLang="en-US">
                        <a:cs typeface="+mn-lt"/>
                      </a:endParaRPr>
                    </a:p>
                  </a:txBody>
                  <a:tcPr anchor="ctr" anchorCtr="0"/>
                </a:tc>
                <a:tc>
                  <a:txBody>
                    <a:bodyPr/>
                    <a:p>
                      <a:pPr>
                        <a:buNone/>
                      </a:pPr>
                      <a:r>
                        <a:rPr lang="zh-CN" altLang="en-US">
                          <a:cs typeface="+mn-lt"/>
                        </a:rPr>
                        <a:t>mip</a:t>
                      </a:r>
                      <a:endParaRPr lang="zh-CN" altLang="en-US">
                        <a:cs typeface="+mn-lt"/>
                      </a:endParaRPr>
                    </a:p>
                  </a:txBody>
                  <a:tcPr anchor="ctr" anchorCtr="0"/>
                </a:tc>
                <a:tc>
                  <a:txBody>
                    <a:bodyPr/>
                    <a:p>
                      <a:pPr>
                        <a:buNone/>
                      </a:pPr>
                      <a:r>
                        <a:rPr lang="zh-CN" altLang="en-US">
                          <a:cs typeface="+mn-lt"/>
                        </a:rPr>
                        <a:t>Machine Interrupt Pending Registers</a:t>
                      </a:r>
                      <a:endParaRPr lang="zh-CN" altLang="en-US">
                        <a:cs typeface="+mn-lt"/>
                      </a:endParaRPr>
                    </a:p>
                  </a:txBody>
                  <a:tcPr anchor="ctr" anchorCtr="0"/>
                </a:tc>
                <a:tc>
                  <a:txBody>
                    <a:bodyPr/>
                    <a:p>
                      <a:pPr>
                        <a:buNone/>
                      </a:pPr>
                      <a:r>
                        <a:rPr lang="zh-CN" altLang="en-US" sz="1600"/>
                        <a:t>反映不同类型中断的等待状态</a:t>
                      </a:r>
                      <a:endParaRPr lang="zh-CN" altLang="en-US" sz="1600"/>
                    </a:p>
                  </a:txBody>
                  <a:tcPr anchor="ctr" anchorCtr="0"/>
                </a:tc>
              </a:tr>
            </a:tbl>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custDataLst>
              <p:tags r:id="rId1"/>
            </p:custDataLst>
          </p:nvPr>
        </p:nvSpPr>
        <p:spPr>
          <a:xfrm>
            <a:off x="623392" y="332656"/>
            <a:ext cx="10801200" cy="954360"/>
          </a:xfrm>
        </p:spPr>
        <p:txBody>
          <a:bodyPr>
            <a:noAutofit/>
          </a:bodyPr>
          <a:lstStyle/>
          <a:p>
            <a:pPr algn="l">
              <a:buClrTx/>
              <a:buSzTx/>
              <a:buFontTx/>
            </a:pPr>
            <a:r>
              <a:rPr lang="en-US" altLang="zh-CN" sz="4000" dirty="0">
                <a:solidFill>
                  <a:srgbClr val="19A1FD"/>
                </a:solidFill>
                <a:latin typeface="+mn-lt"/>
                <a:ea typeface="宋体" panose="02010600030101010101" pitchFamily="2" charset="-122"/>
              </a:rPr>
              <a:t>CSR: mstatus (Machine Status）</a:t>
            </a:r>
            <a:endParaRPr lang="en-US" altLang="zh-CN" sz="4000" dirty="0">
              <a:solidFill>
                <a:srgbClr val="19A1FD"/>
              </a:solidFill>
              <a:latin typeface="+mn-lt"/>
              <a:ea typeface="宋体" panose="02010600030101010101" pitchFamily="2" charset="-122"/>
            </a:endParaRPr>
          </a:p>
        </p:txBody>
      </p:sp>
      <p:pic>
        <p:nvPicPr>
          <p:cNvPr id="2" name="Picture 2"/>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910969" y="1341249"/>
            <a:ext cx="10240402" cy="2016572"/>
          </a:xfrm>
          <a:prstGeom prst="rect">
            <a:avLst/>
          </a:prstGeom>
        </p:spPr>
      </p:pic>
      <p:sp>
        <p:nvSpPr>
          <p:cNvPr id="5" name="文本框 4"/>
          <p:cNvSpPr txBox="1"/>
          <p:nvPr/>
        </p:nvSpPr>
        <p:spPr>
          <a:xfrm>
            <a:off x="1056005" y="3861435"/>
            <a:ext cx="9128760" cy="1167765"/>
          </a:xfrm>
          <a:prstGeom prst="rect">
            <a:avLst/>
          </a:prstGeom>
          <a:noFill/>
        </p:spPr>
        <p:txBody>
          <a:bodyPr wrap="square" rtlCol="0" anchor="t">
            <a:noAutofit/>
          </a:bodyPr>
          <a:p>
            <a:r>
              <a:rPr lang="zh-CN" altLang="en-US" sz="2400"/>
              <a:t>mstatus.</a:t>
            </a:r>
            <a:r>
              <a:rPr lang="zh-CN" altLang="en-US" sz="2400">
                <a:solidFill>
                  <a:srgbClr val="1AA1FD"/>
                </a:solidFill>
                <a:latin typeface="HGB3X_CNKI" panose="02000500000000000000" charset="-122"/>
                <a:ea typeface="HGB3X_CNKI" panose="02000500000000000000" charset="-122"/>
              </a:rPr>
              <a:t>x</a:t>
            </a:r>
            <a:r>
              <a:rPr lang="zh-CN" altLang="en-US" sz="2400">
                <a:solidFill>
                  <a:srgbClr val="1AA1FD"/>
                </a:solidFill>
              </a:rPr>
              <a:t>IE</a:t>
            </a:r>
            <a:r>
              <a:rPr lang="zh-CN" altLang="en-US" sz="2400"/>
              <a:t>: </a:t>
            </a:r>
            <a:r>
              <a:rPr lang="en-US" altLang="zh-CN" sz="2400"/>
              <a:t>   </a:t>
            </a:r>
            <a:r>
              <a:rPr lang="zh-CN" altLang="en-US" sz="2400"/>
              <a:t>Interrupt Enable in </a:t>
            </a:r>
            <a:r>
              <a:rPr lang="zh-CN" altLang="en-US" sz="2400">
                <a:latin typeface="HGB3X_CNKI" panose="02000500000000000000" charset="-122"/>
                <a:ea typeface="HGB3X_CNKI" panose="02000500000000000000" charset="-122"/>
              </a:rPr>
              <a:t>x</a:t>
            </a:r>
            <a:r>
              <a:rPr lang="zh-CN" altLang="en-US" sz="2400"/>
              <a:t> mode</a:t>
            </a:r>
            <a:endParaRPr lang="zh-CN" altLang="en-US" sz="2400"/>
          </a:p>
          <a:p>
            <a:endParaRPr lang="zh-CN" altLang="en-US" sz="2400"/>
          </a:p>
        </p:txBody>
      </p:sp>
      <p:sp>
        <p:nvSpPr>
          <p:cNvPr id="7" name="圆角矩形 6"/>
          <p:cNvSpPr/>
          <p:nvPr/>
        </p:nvSpPr>
        <p:spPr>
          <a:xfrm>
            <a:off x="10423525" y="2421255"/>
            <a:ext cx="568960" cy="856615"/>
          </a:xfrm>
          <a:prstGeom prst="roundRect">
            <a:avLst/>
          </a:prstGeom>
          <a:noFill/>
          <a:ln w="38100">
            <a:solidFill>
              <a:srgbClr val="1AA1FD"/>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圆角矩形 7"/>
          <p:cNvSpPr/>
          <p:nvPr>
            <p:custDataLst>
              <p:tags r:id="rId4"/>
            </p:custDataLst>
          </p:nvPr>
        </p:nvSpPr>
        <p:spPr>
          <a:xfrm>
            <a:off x="9854565" y="2421255"/>
            <a:ext cx="568960" cy="856615"/>
          </a:xfrm>
          <a:prstGeom prst="roundRect">
            <a:avLst/>
          </a:prstGeom>
          <a:noFill/>
          <a:ln w="38100">
            <a:solidFill>
              <a:srgbClr val="1AA1FD"/>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圆角矩形 8"/>
          <p:cNvSpPr/>
          <p:nvPr>
            <p:custDataLst>
              <p:tags r:id="rId5"/>
            </p:custDataLst>
          </p:nvPr>
        </p:nvSpPr>
        <p:spPr>
          <a:xfrm>
            <a:off x="8400415" y="2421255"/>
            <a:ext cx="568960" cy="856615"/>
          </a:xfrm>
          <a:prstGeom prst="roundRect">
            <a:avLst/>
          </a:prstGeom>
          <a:noFill/>
          <a:ln w="38100">
            <a:solidFill>
              <a:srgbClr val="1AA1FD"/>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custDataLst>
              <p:tags r:id="rId1"/>
            </p:custDataLst>
          </p:nvPr>
        </p:nvSpPr>
        <p:spPr>
          <a:xfrm>
            <a:off x="623392" y="332656"/>
            <a:ext cx="10801200" cy="954360"/>
          </a:xfrm>
        </p:spPr>
        <p:txBody>
          <a:bodyPr>
            <a:noAutofit/>
          </a:bodyPr>
          <a:lstStyle/>
          <a:p>
            <a:pPr algn="l">
              <a:buClrTx/>
              <a:buSzTx/>
              <a:buFontTx/>
            </a:pPr>
            <a:r>
              <a:rPr lang="en-US" altLang="zh-CN" sz="4000" dirty="0">
                <a:solidFill>
                  <a:srgbClr val="19A1FD"/>
                </a:solidFill>
                <a:latin typeface="+mn-lt"/>
                <a:ea typeface="宋体" panose="02010600030101010101" pitchFamily="2" charset="-122"/>
              </a:rPr>
              <a:t>CSR: mstatus (Machine Status）</a:t>
            </a:r>
            <a:endParaRPr lang="en-US" altLang="zh-CN" sz="4000" dirty="0">
              <a:solidFill>
                <a:srgbClr val="19A1FD"/>
              </a:solidFill>
              <a:latin typeface="+mn-lt"/>
              <a:ea typeface="宋体" panose="02010600030101010101" pitchFamily="2" charset="-122"/>
            </a:endParaRPr>
          </a:p>
        </p:txBody>
      </p:sp>
      <p:pic>
        <p:nvPicPr>
          <p:cNvPr id="2" name="Picture 2"/>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910969" y="1341249"/>
            <a:ext cx="10240402" cy="2016572"/>
          </a:xfrm>
          <a:prstGeom prst="rect">
            <a:avLst/>
          </a:prstGeom>
        </p:spPr>
      </p:pic>
      <p:sp>
        <p:nvSpPr>
          <p:cNvPr id="5" name="文本框 4"/>
          <p:cNvSpPr txBox="1"/>
          <p:nvPr/>
        </p:nvSpPr>
        <p:spPr>
          <a:xfrm>
            <a:off x="1056005" y="3861435"/>
            <a:ext cx="9128760" cy="1167765"/>
          </a:xfrm>
          <a:prstGeom prst="rect">
            <a:avLst/>
          </a:prstGeom>
          <a:noFill/>
        </p:spPr>
        <p:txBody>
          <a:bodyPr wrap="square" rtlCol="0" anchor="t">
            <a:noAutofit/>
          </a:bodyPr>
          <a:p>
            <a:r>
              <a:rPr lang="zh-CN" altLang="en-US" sz="2400"/>
              <a:t>mstatus.</a:t>
            </a:r>
            <a:r>
              <a:rPr lang="zh-CN" altLang="en-US" sz="2400">
                <a:solidFill>
                  <a:srgbClr val="1AA1FD"/>
                </a:solidFill>
                <a:latin typeface="HGB3X_CNKI" panose="02000500000000000000" charset="-122"/>
                <a:ea typeface="HGB3X_CNKI" panose="02000500000000000000" charset="-122"/>
              </a:rPr>
              <a:t>x</a:t>
            </a:r>
            <a:r>
              <a:rPr lang="zh-CN" altLang="en-US" sz="2400">
                <a:solidFill>
                  <a:srgbClr val="1AA1FD"/>
                </a:solidFill>
              </a:rPr>
              <a:t>IE</a:t>
            </a:r>
            <a:r>
              <a:rPr lang="zh-CN" altLang="en-US" sz="2400"/>
              <a:t>: </a:t>
            </a:r>
            <a:r>
              <a:rPr lang="en-US" altLang="zh-CN" sz="2400"/>
              <a:t>   </a:t>
            </a:r>
            <a:r>
              <a:rPr lang="zh-CN" altLang="en-US" sz="2400"/>
              <a:t>Interrupt Enable in </a:t>
            </a:r>
            <a:r>
              <a:rPr lang="zh-CN" altLang="en-US" sz="2400">
                <a:solidFill>
                  <a:schemeClr val="tx1"/>
                </a:solidFill>
                <a:latin typeface="HGB3X_CNKI" panose="02000500000000000000" charset="-122"/>
                <a:ea typeface="HGB3X_CNKI" panose="02000500000000000000" charset="-122"/>
              </a:rPr>
              <a:t>x</a:t>
            </a:r>
            <a:r>
              <a:rPr lang="zh-CN" altLang="en-US" sz="2400"/>
              <a:t> mode</a:t>
            </a:r>
            <a:endParaRPr lang="zh-CN" altLang="en-US" sz="2400"/>
          </a:p>
          <a:p>
            <a:r>
              <a:rPr lang="zh-CN" altLang="en-US" sz="2400"/>
              <a:t>mstatus.</a:t>
            </a:r>
            <a:r>
              <a:rPr lang="zh-CN" altLang="en-US" sz="2400">
                <a:solidFill>
                  <a:srgbClr val="1AA1FD"/>
                </a:solidFill>
                <a:latin typeface="HGB3X_CNKI" panose="02000500000000000000" charset="-122"/>
                <a:ea typeface="HGB3X_CNKI" panose="02000500000000000000" charset="-122"/>
              </a:rPr>
              <a:t>x</a:t>
            </a:r>
            <a:r>
              <a:rPr lang="zh-CN" altLang="en-US" sz="2400">
                <a:solidFill>
                  <a:srgbClr val="1AA1FD"/>
                </a:solidFill>
              </a:rPr>
              <a:t>PIE</a:t>
            </a:r>
            <a:r>
              <a:rPr lang="zh-CN" altLang="en-US" sz="2400"/>
              <a:t>:  Previous Interrupt Enable in </a:t>
            </a:r>
            <a:r>
              <a:rPr lang="zh-CN" altLang="en-US" sz="2400">
                <a:solidFill>
                  <a:schemeClr val="tx1"/>
                </a:solidFill>
                <a:latin typeface="HGB3X_CNKI" panose="02000500000000000000" charset="-122"/>
                <a:ea typeface="HGB3X_CNKI" panose="02000500000000000000" charset="-122"/>
              </a:rPr>
              <a:t>x</a:t>
            </a:r>
            <a:r>
              <a:rPr lang="zh-CN" altLang="en-US" sz="2400"/>
              <a:t> mode</a:t>
            </a:r>
            <a:endParaRPr lang="zh-CN" altLang="en-US" sz="2400"/>
          </a:p>
          <a:p>
            <a:endParaRPr lang="zh-CN" altLang="en-US" sz="2400"/>
          </a:p>
        </p:txBody>
      </p:sp>
      <p:sp>
        <p:nvSpPr>
          <p:cNvPr id="7" name="圆角矩形 6"/>
          <p:cNvSpPr/>
          <p:nvPr>
            <p:custDataLst>
              <p:tags r:id="rId4"/>
            </p:custDataLst>
          </p:nvPr>
        </p:nvSpPr>
        <p:spPr>
          <a:xfrm>
            <a:off x="7752715" y="2421255"/>
            <a:ext cx="660400" cy="856615"/>
          </a:xfrm>
          <a:prstGeom prst="roundRect">
            <a:avLst/>
          </a:prstGeom>
          <a:noFill/>
          <a:ln w="38100">
            <a:solidFill>
              <a:srgbClr val="1AA1FD"/>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圆角矩形 3"/>
          <p:cNvSpPr/>
          <p:nvPr>
            <p:custDataLst>
              <p:tags r:id="rId5"/>
            </p:custDataLst>
          </p:nvPr>
        </p:nvSpPr>
        <p:spPr>
          <a:xfrm>
            <a:off x="7032625" y="2421255"/>
            <a:ext cx="660400" cy="856615"/>
          </a:xfrm>
          <a:prstGeom prst="roundRect">
            <a:avLst/>
          </a:prstGeom>
          <a:noFill/>
          <a:ln w="38100">
            <a:solidFill>
              <a:srgbClr val="1AA1FD"/>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圆角矩形 5"/>
          <p:cNvSpPr/>
          <p:nvPr>
            <p:custDataLst>
              <p:tags r:id="rId6"/>
            </p:custDataLst>
          </p:nvPr>
        </p:nvSpPr>
        <p:spPr>
          <a:xfrm>
            <a:off x="5448300" y="2421255"/>
            <a:ext cx="746125" cy="856615"/>
          </a:xfrm>
          <a:prstGeom prst="roundRect">
            <a:avLst/>
          </a:prstGeom>
          <a:noFill/>
          <a:ln w="38100">
            <a:solidFill>
              <a:srgbClr val="1AA1FD"/>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custDataLst>
              <p:tags r:id="rId1"/>
            </p:custDataLst>
          </p:nvPr>
        </p:nvSpPr>
        <p:spPr>
          <a:xfrm>
            <a:off x="623392" y="332656"/>
            <a:ext cx="10801200" cy="954360"/>
          </a:xfrm>
        </p:spPr>
        <p:txBody>
          <a:bodyPr>
            <a:noAutofit/>
          </a:bodyPr>
          <a:lstStyle/>
          <a:p>
            <a:pPr algn="l">
              <a:buClrTx/>
              <a:buSzTx/>
              <a:buFontTx/>
            </a:pPr>
            <a:r>
              <a:rPr lang="en-US" altLang="zh-CN" sz="4000" dirty="0">
                <a:solidFill>
                  <a:srgbClr val="19A1FD"/>
                </a:solidFill>
                <a:latin typeface="+mn-lt"/>
                <a:ea typeface="宋体" panose="02010600030101010101" pitchFamily="2" charset="-122"/>
              </a:rPr>
              <a:t>CSR: mstatus (Machine Status）</a:t>
            </a:r>
            <a:endParaRPr lang="en-US" altLang="zh-CN" sz="4000" dirty="0">
              <a:solidFill>
                <a:srgbClr val="19A1FD"/>
              </a:solidFill>
              <a:latin typeface="+mn-lt"/>
              <a:ea typeface="宋体" panose="02010600030101010101" pitchFamily="2" charset="-122"/>
            </a:endParaRPr>
          </a:p>
        </p:txBody>
      </p:sp>
      <p:pic>
        <p:nvPicPr>
          <p:cNvPr id="2" name="Picture 2"/>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910969" y="1341249"/>
            <a:ext cx="10240402" cy="2016572"/>
          </a:xfrm>
          <a:prstGeom prst="rect">
            <a:avLst/>
          </a:prstGeom>
        </p:spPr>
      </p:pic>
      <p:sp>
        <p:nvSpPr>
          <p:cNvPr id="5" name="文本框 4"/>
          <p:cNvSpPr txBox="1"/>
          <p:nvPr/>
        </p:nvSpPr>
        <p:spPr>
          <a:xfrm>
            <a:off x="1056005" y="3861435"/>
            <a:ext cx="9128760" cy="1167765"/>
          </a:xfrm>
          <a:prstGeom prst="rect">
            <a:avLst/>
          </a:prstGeom>
          <a:noFill/>
        </p:spPr>
        <p:txBody>
          <a:bodyPr wrap="square" rtlCol="0" anchor="t">
            <a:noAutofit/>
          </a:bodyPr>
          <a:p>
            <a:r>
              <a:rPr lang="zh-CN" altLang="en-US" sz="2400"/>
              <a:t>mstatus.</a:t>
            </a:r>
            <a:r>
              <a:rPr lang="zh-CN" altLang="en-US" sz="2400">
                <a:solidFill>
                  <a:srgbClr val="1AA1FD"/>
                </a:solidFill>
                <a:latin typeface="HGB3X_CNKI" panose="02000500000000000000" charset="-122"/>
                <a:ea typeface="HGB3X_CNKI" panose="02000500000000000000" charset="-122"/>
              </a:rPr>
              <a:t>x</a:t>
            </a:r>
            <a:r>
              <a:rPr lang="zh-CN" altLang="en-US" sz="2400">
                <a:solidFill>
                  <a:srgbClr val="1AA1FD"/>
                </a:solidFill>
              </a:rPr>
              <a:t>IE</a:t>
            </a:r>
            <a:r>
              <a:rPr lang="zh-CN" altLang="en-US" sz="2400"/>
              <a:t>: </a:t>
            </a:r>
            <a:r>
              <a:rPr lang="en-US" altLang="zh-CN" sz="2400"/>
              <a:t>   </a:t>
            </a:r>
            <a:r>
              <a:rPr lang="zh-CN" altLang="en-US" sz="2400"/>
              <a:t>Interrupt Enable in </a:t>
            </a:r>
            <a:r>
              <a:rPr lang="zh-CN" altLang="en-US" sz="2400">
                <a:solidFill>
                  <a:schemeClr val="tx1"/>
                </a:solidFill>
                <a:latin typeface="HGB3X_CNKI" panose="02000500000000000000" charset="-122"/>
                <a:ea typeface="HGB3X_CNKI" panose="02000500000000000000" charset="-122"/>
              </a:rPr>
              <a:t>x</a:t>
            </a:r>
            <a:r>
              <a:rPr lang="zh-CN" altLang="en-US" sz="2400"/>
              <a:t> mode</a:t>
            </a:r>
            <a:endParaRPr lang="zh-CN" altLang="en-US" sz="2400"/>
          </a:p>
          <a:p>
            <a:r>
              <a:rPr lang="zh-CN" altLang="en-US" sz="2400"/>
              <a:t>mstatus.</a:t>
            </a:r>
            <a:r>
              <a:rPr lang="zh-CN" altLang="en-US" sz="2400">
                <a:solidFill>
                  <a:srgbClr val="1AA1FD"/>
                </a:solidFill>
                <a:latin typeface="HGB3X_CNKI" panose="02000500000000000000" charset="-122"/>
                <a:ea typeface="HGB3X_CNKI" panose="02000500000000000000" charset="-122"/>
              </a:rPr>
              <a:t>x</a:t>
            </a:r>
            <a:r>
              <a:rPr lang="zh-CN" altLang="en-US" sz="2400">
                <a:solidFill>
                  <a:srgbClr val="1AA1FD"/>
                </a:solidFill>
              </a:rPr>
              <a:t>PIE</a:t>
            </a:r>
            <a:r>
              <a:rPr lang="zh-CN" altLang="en-US" sz="2400"/>
              <a:t>:  Previous Interrupt Enable in </a:t>
            </a:r>
            <a:r>
              <a:rPr lang="zh-CN" altLang="en-US" sz="2400">
                <a:solidFill>
                  <a:schemeClr val="tx1"/>
                </a:solidFill>
                <a:latin typeface="HGB3X_CNKI" panose="02000500000000000000" charset="-122"/>
                <a:ea typeface="HGB3X_CNKI" panose="02000500000000000000" charset="-122"/>
              </a:rPr>
              <a:t>x</a:t>
            </a:r>
            <a:r>
              <a:rPr lang="zh-CN" altLang="en-US" sz="2400"/>
              <a:t> mode</a:t>
            </a:r>
            <a:endParaRPr lang="zh-CN" altLang="en-US" sz="2400"/>
          </a:p>
          <a:p>
            <a:r>
              <a:rPr lang="zh-CN" altLang="en-US" sz="2400"/>
              <a:t>mstatus.</a:t>
            </a:r>
            <a:r>
              <a:rPr lang="zh-CN" altLang="en-US" sz="2400">
                <a:solidFill>
                  <a:srgbClr val="1AA1FD"/>
                </a:solidFill>
                <a:latin typeface="HGB3X_CNKI" panose="02000500000000000000" charset="-122"/>
                <a:ea typeface="HGB3X_CNKI" panose="02000500000000000000" charset="-122"/>
              </a:rPr>
              <a:t>x</a:t>
            </a:r>
            <a:r>
              <a:rPr lang="zh-CN" altLang="en-US" sz="2400">
                <a:solidFill>
                  <a:srgbClr val="1AA1FD"/>
                </a:solidFill>
              </a:rPr>
              <a:t>PP</a:t>
            </a:r>
            <a:r>
              <a:rPr lang="zh-CN" altLang="en-US" sz="2400"/>
              <a:t>:   Previous Priviledge mode up to </a:t>
            </a:r>
            <a:r>
              <a:rPr lang="zh-CN" altLang="en-US" sz="2400">
                <a:solidFill>
                  <a:schemeClr val="tx1"/>
                </a:solidFill>
                <a:latin typeface="HGB3X_CNKI" panose="02000500000000000000" charset="-122"/>
                <a:ea typeface="HGB3X_CNKI" panose="02000500000000000000" charset="-122"/>
              </a:rPr>
              <a:t>x</a:t>
            </a:r>
            <a:r>
              <a:rPr lang="zh-CN" altLang="en-US" sz="2400"/>
              <a:t> mode</a:t>
            </a:r>
            <a:endParaRPr lang="zh-CN" altLang="en-US" sz="2400"/>
          </a:p>
        </p:txBody>
      </p:sp>
      <p:sp>
        <p:nvSpPr>
          <p:cNvPr id="4" name="圆角矩形 3"/>
          <p:cNvSpPr/>
          <p:nvPr>
            <p:custDataLst>
              <p:tags r:id="rId4"/>
            </p:custDataLst>
          </p:nvPr>
        </p:nvSpPr>
        <p:spPr>
          <a:xfrm>
            <a:off x="4877435" y="2421255"/>
            <a:ext cx="582930" cy="856615"/>
          </a:xfrm>
          <a:prstGeom prst="roundRect">
            <a:avLst/>
          </a:prstGeom>
          <a:noFill/>
          <a:ln w="38100">
            <a:solidFill>
              <a:srgbClr val="1AA1FD"/>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圆角矩形 5"/>
          <p:cNvSpPr/>
          <p:nvPr>
            <p:custDataLst>
              <p:tags r:id="rId5"/>
            </p:custDataLst>
          </p:nvPr>
        </p:nvSpPr>
        <p:spPr>
          <a:xfrm>
            <a:off x="2927985" y="2421255"/>
            <a:ext cx="1079500" cy="856615"/>
          </a:xfrm>
          <a:prstGeom prst="roundRect">
            <a:avLst/>
          </a:prstGeom>
          <a:noFill/>
          <a:ln w="38100">
            <a:solidFill>
              <a:srgbClr val="1AA1FD"/>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custDataLst>
              <p:tags r:id="rId1"/>
            </p:custDataLst>
          </p:nvPr>
        </p:nvSpPr>
        <p:spPr>
          <a:xfrm>
            <a:off x="623392" y="332656"/>
            <a:ext cx="10801200" cy="954360"/>
          </a:xfrm>
        </p:spPr>
        <p:txBody>
          <a:bodyPr>
            <a:noAutofit/>
          </a:bodyPr>
          <a:lstStyle/>
          <a:p>
            <a:pPr algn="l">
              <a:buClrTx/>
              <a:buSzTx/>
              <a:buFontTx/>
            </a:pPr>
            <a:r>
              <a:rPr lang="en-US" altLang="zh-CN" sz="4000" dirty="0">
                <a:solidFill>
                  <a:srgbClr val="19A1FD"/>
                </a:solidFill>
                <a:latin typeface="+mn-lt"/>
                <a:ea typeface="宋体" panose="02010600030101010101" pitchFamily="2" charset="-122"/>
              </a:rPr>
              <a:t>CSR: mstatus (Machine Status)</a:t>
            </a:r>
            <a:endParaRPr lang="en-US" altLang="zh-CN" sz="4000" dirty="0">
              <a:solidFill>
                <a:srgbClr val="19A1FD"/>
              </a:solidFill>
              <a:latin typeface="+mn-lt"/>
              <a:ea typeface="宋体" panose="02010600030101010101" pitchFamily="2" charset="-122"/>
            </a:endParaRPr>
          </a:p>
        </p:txBody>
      </p:sp>
      <p:grpSp>
        <p:nvGrpSpPr>
          <p:cNvPr id="34" name="组合 33"/>
          <p:cNvGrpSpPr/>
          <p:nvPr/>
        </p:nvGrpSpPr>
        <p:grpSpPr>
          <a:xfrm>
            <a:off x="911225" y="2741930"/>
            <a:ext cx="9765030" cy="1685925"/>
            <a:chOff x="1911" y="2112"/>
            <a:chExt cx="15378" cy="2655"/>
          </a:xfrm>
        </p:grpSpPr>
        <p:pic>
          <p:nvPicPr>
            <p:cNvPr id="2" name="Picture 2"/>
            <p:cNvPicPr>
              <a:picLocks noChangeAspect="1"/>
            </p:cNvPicPr>
            <p:nvPr>
              <p:custDataLst>
                <p:tags r:id="rId2"/>
              </p:custDataLst>
            </p:nvPr>
          </p:nvPicPr>
          <p:blipFill>
            <a:blip r:embed="rId3">
              <a:extLst>
                <a:ext uri="{28A0092B-C50C-407E-A947-70E740481C1C}">
                  <a14:useLocalDpi xmlns:a14="http://schemas.microsoft.com/office/drawing/2010/main" val="0"/>
                </a:ext>
              </a:extLst>
            </a:blip>
            <a:srcRect b="4447"/>
            <a:stretch>
              <a:fillRect/>
            </a:stretch>
          </p:blipFill>
          <p:spPr>
            <a:xfrm>
              <a:off x="1911" y="2112"/>
              <a:ext cx="15378" cy="2643"/>
            </a:xfrm>
            <a:prstGeom prst="rect">
              <a:avLst/>
            </a:prstGeom>
          </p:spPr>
        </p:pic>
        <p:sp>
          <p:nvSpPr>
            <p:cNvPr id="7" name="圆角矩形 6"/>
            <p:cNvSpPr/>
            <p:nvPr>
              <p:custDataLst>
                <p:tags r:id="rId4"/>
              </p:custDataLst>
            </p:nvPr>
          </p:nvSpPr>
          <p:spPr>
            <a:xfrm>
              <a:off x="4940" y="3593"/>
              <a:ext cx="1621" cy="1175"/>
            </a:xfrm>
            <a:prstGeom prst="roundRect">
              <a:avLst/>
            </a:prstGeom>
            <a:noFill/>
            <a:ln w="38100">
              <a:solidFill>
                <a:srgbClr val="1AA1FD"/>
              </a:solidFill>
            </a:ln>
            <a:extLst>
              <a:ext uri="{909E8E84-426E-40DD-AFC4-6F175D3DCCD1}">
                <a14:hiddenFill xmlns:a14="http://schemas.microsoft.com/office/drawing/2010/main">
                  <a:solidFill>
                    <a:schemeClr val="accent1">
                      <a:lumMod val="60000"/>
                      <a:lumOff val="40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圆角矩形 7"/>
            <p:cNvSpPr/>
            <p:nvPr>
              <p:custDataLst>
                <p:tags r:id="rId5"/>
              </p:custDataLst>
            </p:nvPr>
          </p:nvSpPr>
          <p:spPr>
            <a:xfrm>
              <a:off x="8725" y="3593"/>
              <a:ext cx="1085" cy="1175"/>
            </a:xfrm>
            <a:prstGeom prst="roundRect">
              <a:avLst/>
            </a:prstGeom>
            <a:noFill/>
            <a:ln w="38100">
              <a:solidFill>
                <a:srgbClr val="FFC000"/>
              </a:solidFill>
            </a:ln>
            <a:extLst>
              <a:ext uri="{909E8E84-426E-40DD-AFC4-6F175D3DCCD1}">
                <a14:hiddenFill xmlns:a14="http://schemas.microsoft.com/office/drawing/2010/main">
                  <a:solidFill>
                    <a:schemeClr val="accent6">
                      <a:lumMod val="40000"/>
                      <a:lumOff val="60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圆角矩形 8"/>
            <p:cNvSpPr/>
            <p:nvPr>
              <p:custDataLst>
                <p:tags r:id="rId6"/>
              </p:custDataLst>
            </p:nvPr>
          </p:nvSpPr>
          <p:spPr>
            <a:xfrm>
              <a:off x="13158" y="3593"/>
              <a:ext cx="896" cy="1175"/>
            </a:xfrm>
            <a:prstGeom prst="roundRect">
              <a:avLst/>
            </a:prstGeom>
            <a:noFill/>
            <a:ln w="38100">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27" name="文本框 26"/>
          <p:cNvSpPr txBox="1"/>
          <p:nvPr>
            <p:custDataLst>
              <p:tags r:id="rId7"/>
            </p:custDataLst>
          </p:nvPr>
        </p:nvSpPr>
        <p:spPr>
          <a:xfrm>
            <a:off x="695325" y="1430655"/>
            <a:ext cx="9128760" cy="1167765"/>
          </a:xfrm>
          <a:prstGeom prst="rect">
            <a:avLst/>
          </a:prstGeom>
          <a:noFill/>
        </p:spPr>
        <p:txBody>
          <a:bodyPr wrap="square" rtlCol="0" anchor="t">
            <a:noAutofit/>
          </a:bodyPr>
          <a:p>
            <a:r>
              <a:rPr lang="zh-CN" altLang="en-US" sz="2000"/>
              <a:t>mstatus.</a:t>
            </a:r>
            <a:r>
              <a:rPr lang="zh-CN" altLang="en-US" sz="2000">
                <a:solidFill>
                  <a:srgbClr val="1AA1FD"/>
                </a:solidFill>
                <a:latin typeface="HGB3X_CNKI" panose="02000500000000000000" charset="-122"/>
                <a:ea typeface="HGB3X_CNKI" panose="02000500000000000000" charset="-122"/>
              </a:rPr>
              <a:t>x</a:t>
            </a:r>
            <a:r>
              <a:rPr lang="zh-CN" altLang="en-US" sz="2000">
                <a:solidFill>
                  <a:srgbClr val="1AA1FD"/>
                </a:solidFill>
              </a:rPr>
              <a:t>IE</a:t>
            </a:r>
            <a:r>
              <a:rPr lang="zh-CN" altLang="en-US" sz="2000"/>
              <a:t>: </a:t>
            </a:r>
            <a:r>
              <a:rPr lang="en-US" altLang="zh-CN" sz="2000"/>
              <a:t>   </a:t>
            </a:r>
            <a:r>
              <a:rPr lang="zh-CN" altLang="en-US" sz="2000"/>
              <a:t>Interrupt Enable in </a:t>
            </a:r>
            <a:r>
              <a:rPr lang="zh-CN" altLang="en-US" sz="2000">
                <a:solidFill>
                  <a:schemeClr val="tx1"/>
                </a:solidFill>
                <a:latin typeface="HGB3X_CNKI" panose="02000500000000000000" charset="-122"/>
                <a:ea typeface="HGB3X_CNKI" panose="02000500000000000000" charset="-122"/>
              </a:rPr>
              <a:t>x</a:t>
            </a:r>
            <a:r>
              <a:rPr lang="zh-CN" altLang="en-US" sz="2000"/>
              <a:t> mode</a:t>
            </a:r>
            <a:endParaRPr lang="zh-CN" altLang="en-US" sz="2000"/>
          </a:p>
          <a:p>
            <a:r>
              <a:rPr lang="zh-CN" altLang="en-US" sz="2000"/>
              <a:t>mstatus.</a:t>
            </a:r>
            <a:r>
              <a:rPr lang="zh-CN" altLang="en-US" sz="2000">
                <a:solidFill>
                  <a:srgbClr val="1AA1FD"/>
                </a:solidFill>
                <a:latin typeface="HGB3X_CNKI" panose="02000500000000000000" charset="-122"/>
                <a:ea typeface="HGB3X_CNKI" panose="02000500000000000000" charset="-122"/>
              </a:rPr>
              <a:t>x</a:t>
            </a:r>
            <a:r>
              <a:rPr lang="zh-CN" altLang="en-US" sz="2000">
                <a:solidFill>
                  <a:srgbClr val="1AA1FD"/>
                </a:solidFill>
              </a:rPr>
              <a:t>PIE</a:t>
            </a:r>
            <a:r>
              <a:rPr lang="zh-CN" altLang="en-US" sz="2000"/>
              <a:t>:  Previous Interrupt Enable in </a:t>
            </a:r>
            <a:r>
              <a:rPr lang="zh-CN" altLang="en-US" sz="2000">
                <a:solidFill>
                  <a:schemeClr val="tx1"/>
                </a:solidFill>
                <a:latin typeface="HGB3X_CNKI" panose="02000500000000000000" charset="-122"/>
                <a:ea typeface="HGB3X_CNKI" panose="02000500000000000000" charset="-122"/>
              </a:rPr>
              <a:t>x</a:t>
            </a:r>
            <a:r>
              <a:rPr lang="zh-CN" altLang="en-US" sz="2000"/>
              <a:t> mode</a:t>
            </a:r>
            <a:endParaRPr lang="zh-CN" altLang="en-US" sz="2000"/>
          </a:p>
          <a:p>
            <a:r>
              <a:rPr lang="zh-CN" altLang="en-US" sz="2000"/>
              <a:t>mstatus.</a:t>
            </a:r>
            <a:r>
              <a:rPr lang="zh-CN" altLang="en-US" sz="2000">
                <a:solidFill>
                  <a:srgbClr val="1AA1FD"/>
                </a:solidFill>
                <a:latin typeface="HGB3X_CNKI" panose="02000500000000000000" charset="-122"/>
                <a:ea typeface="HGB3X_CNKI" panose="02000500000000000000" charset="-122"/>
              </a:rPr>
              <a:t>x</a:t>
            </a:r>
            <a:r>
              <a:rPr lang="zh-CN" altLang="en-US" sz="2000">
                <a:solidFill>
                  <a:srgbClr val="1AA1FD"/>
                </a:solidFill>
              </a:rPr>
              <a:t>PP</a:t>
            </a:r>
            <a:r>
              <a:rPr lang="zh-CN" altLang="en-US" sz="2000"/>
              <a:t>:   Previous Priviledge mode up to </a:t>
            </a:r>
            <a:r>
              <a:rPr lang="zh-CN" altLang="en-US" sz="2000">
                <a:solidFill>
                  <a:schemeClr val="tx1"/>
                </a:solidFill>
                <a:latin typeface="HGB3X_CNKI" panose="02000500000000000000" charset="-122"/>
                <a:ea typeface="HGB3X_CNKI" panose="02000500000000000000" charset="-122"/>
              </a:rPr>
              <a:t>x</a:t>
            </a:r>
            <a:r>
              <a:rPr lang="zh-CN" altLang="en-US" sz="2000"/>
              <a:t> mode</a:t>
            </a:r>
            <a:endParaRPr lang="zh-CN" altLang="en-US" sz="2000"/>
          </a:p>
        </p:txBody>
      </p:sp>
      <p:grpSp>
        <p:nvGrpSpPr>
          <p:cNvPr id="33" name="组合 32"/>
          <p:cNvGrpSpPr/>
          <p:nvPr/>
        </p:nvGrpSpPr>
        <p:grpSpPr>
          <a:xfrm>
            <a:off x="622935" y="4652645"/>
            <a:ext cx="11002010" cy="982345"/>
            <a:chOff x="824" y="5052"/>
            <a:chExt cx="17326" cy="1547"/>
          </a:xfrm>
        </p:grpSpPr>
        <p:sp>
          <p:nvSpPr>
            <p:cNvPr id="28" name="文本框 27"/>
            <p:cNvSpPr txBox="1"/>
            <p:nvPr/>
          </p:nvSpPr>
          <p:spPr>
            <a:xfrm>
              <a:off x="824" y="5052"/>
              <a:ext cx="17326" cy="725"/>
            </a:xfrm>
            <a:prstGeom prst="rect">
              <a:avLst/>
            </a:prstGeom>
            <a:noFill/>
          </p:spPr>
          <p:txBody>
            <a:bodyPr wrap="square" rtlCol="0" anchor="t">
              <a:spAutoFit/>
            </a:bodyPr>
            <a:p>
              <a:r>
                <a:rPr lang="zh-CN" altLang="en-US" sz="2400" b="1">
                  <a:solidFill>
                    <a:schemeClr val="bg1">
                      <a:lumMod val="50000"/>
                    </a:schemeClr>
                  </a:solidFill>
                  <a:cs typeface="+mn-lt"/>
                </a:rPr>
                <a:t>enter trap</a:t>
              </a:r>
              <a:r>
                <a:rPr lang="zh-CN" altLang="en-US" sz="2400">
                  <a:solidFill>
                    <a:schemeClr val="bg1">
                      <a:lumMod val="50000"/>
                    </a:schemeClr>
                  </a:solidFill>
                  <a:cs typeface="+mn-lt"/>
                </a:rPr>
                <a:t>：</a:t>
              </a:r>
              <a:r>
                <a:rPr lang="zh-CN" altLang="en-US" sz="2400" b="1">
                  <a:solidFill>
                    <a:srgbClr val="1AA1FD"/>
                  </a:solidFill>
                  <a:cs typeface="+mn-lt"/>
                </a:rPr>
                <a:t>mstatus.MPP = p</a:t>
              </a:r>
              <a:r>
                <a:rPr lang="zh-CN" altLang="en-US" sz="2400" b="1">
                  <a:solidFill>
                    <a:srgbClr val="1AA1FD"/>
                  </a:solidFill>
                  <a:cs typeface="+mn-lt"/>
                  <a:sym typeface="+mn-ea"/>
                </a:rPr>
                <a:t>riviledge</a:t>
              </a:r>
              <a:r>
                <a:rPr lang="zh-CN" altLang="en-US" sz="2400" b="1">
                  <a:solidFill>
                    <a:srgbClr val="1AA1FD"/>
                  </a:solidFill>
                  <a:cs typeface="+mn-lt"/>
                </a:rPr>
                <a:t>; </a:t>
              </a:r>
              <a:r>
                <a:rPr lang="zh-CN" altLang="en-US" sz="2400" b="1">
                  <a:solidFill>
                    <a:srgbClr val="FFC000"/>
                  </a:solidFill>
                  <a:cs typeface="+mn-lt"/>
                </a:rPr>
                <a:t>mstatus.MPIE = mstatus.MIE;</a:t>
              </a:r>
              <a:r>
                <a:rPr lang="zh-CN" altLang="en-US" sz="2400" b="1">
                  <a:cs typeface="+mn-lt"/>
                </a:rPr>
                <a:t> </a:t>
              </a:r>
              <a:r>
                <a:rPr lang="zh-CN" altLang="en-US" sz="2400" b="1">
                  <a:solidFill>
                    <a:srgbClr val="92D050"/>
                  </a:solidFill>
                  <a:cs typeface="+mn-lt"/>
                </a:rPr>
                <a:t>mstatus.MIE = 0;</a:t>
              </a:r>
              <a:endParaRPr lang="zh-CN" altLang="en-US" sz="2400" b="1">
                <a:solidFill>
                  <a:srgbClr val="92D050"/>
                </a:solidFill>
                <a:cs typeface="+mn-lt"/>
              </a:endParaRPr>
            </a:p>
          </p:txBody>
        </p:sp>
        <p:sp>
          <p:nvSpPr>
            <p:cNvPr id="32" name="文本框 31"/>
            <p:cNvSpPr txBox="1"/>
            <p:nvPr/>
          </p:nvSpPr>
          <p:spPr>
            <a:xfrm>
              <a:off x="824" y="5874"/>
              <a:ext cx="17031" cy="725"/>
            </a:xfrm>
            <a:prstGeom prst="rect">
              <a:avLst/>
            </a:prstGeom>
            <a:noFill/>
          </p:spPr>
          <p:txBody>
            <a:bodyPr wrap="square" rtlCol="0" anchor="t">
              <a:spAutoFit/>
            </a:bodyPr>
            <a:p>
              <a:r>
                <a:rPr lang="zh-CN" altLang="en-US" sz="2400" b="1">
                  <a:solidFill>
                    <a:schemeClr val="bg1">
                      <a:lumMod val="50000"/>
                    </a:schemeClr>
                  </a:solidFill>
                  <a:cs typeface="+mn-lt"/>
                </a:rPr>
                <a:t>exit trap：</a:t>
              </a:r>
              <a:r>
                <a:rPr lang="en-US" altLang="zh-CN" sz="2400" b="1">
                  <a:solidFill>
                    <a:schemeClr val="bg1">
                      <a:lumMod val="50000"/>
                    </a:schemeClr>
                  </a:solidFill>
                  <a:cs typeface="+mn-lt"/>
                </a:rPr>
                <a:t>   </a:t>
              </a:r>
              <a:r>
                <a:rPr lang="zh-CN" altLang="en-US" sz="2400" b="1">
                  <a:solidFill>
                    <a:srgbClr val="92D050"/>
                  </a:solidFill>
                  <a:cs typeface="+mn-lt"/>
                </a:rPr>
                <a:t>mstatus.MIE = mstatus.MPIE;</a:t>
              </a:r>
              <a:r>
                <a:rPr lang="zh-CN" altLang="en-US" sz="2400" b="1">
                  <a:cs typeface="+mn-lt"/>
                </a:rPr>
                <a:t> </a:t>
              </a:r>
              <a:r>
                <a:rPr lang="zh-CN" altLang="en-US" sz="2400" b="1">
                  <a:solidFill>
                    <a:srgbClr val="FFC000"/>
                  </a:solidFill>
                  <a:cs typeface="+mn-lt"/>
                </a:rPr>
                <a:t>mstatus.MPIE = 1;</a:t>
              </a:r>
              <a:r>
                <a:rPr lang="zh-CN" altLang="en-US" sz="2400" b="1">
                  <a:cs typeface="+mn-lt"/>
                </a:rPr>
                <a:t> </a:t>
              </a:r>
              <a:r>
                <a:rPr lang="zh-CN" altLang="en-US" sz="2400" b="1">
                  <a:solidFill>
                    <a:srgbClr val="1AA1FD"/>
                  </a:solidFill>
                  <a:cs typeface="+mn-lt"/>
                </a:rPr>
                <a:t>priv = mstatus.MPP;</a:t>
              </a:r>
              <a:endParaRPr lang="en-US" altLang="zh-CN" sz="2400" b="1">
                <a:solidFill>
                  <a:schemeClr val="accent1">
                    <a:lumMod val="60000"/>
                    <a:lumOff val="40000"/>
                  </a:schemeClr>
                </a:solidFill>
                <a:cs typeface="+mn-lt"/>
              </a:endParaRPr>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custDataLst>
              <p:tags r:id="rId1"/>
            </p:custDataLst>
          </p:nvPr>
        </p:nvSpPr>
        <p:spPr>
          <a:xfrm>
            <a:off x="623570" y="332740"/>
            <a:ext cx="11088370" cy="954405"/>
          </a:xfrm>
        </p:spPr>
        <p:txBody>
          <a:bodyPr>
            <a:noAutofit/>
          </a:bodyPr>
          <a:lstStyle/>
          <a:p>
            <a:pPr algn="l">
              <a:buClrTx/>
              <a:buSzTx/>
              <a:buFontTx/>
            </a:pPr>
            <a:r>
              <a:rPr lang="en-US" altLang="zh-CN" sz="4000" dirty="0">
                <a:solidFill>
                  <a:srgbClr val="19A1FD"/>
                </a:solidFill>
                <a:latin typeface="+mn-lt"/>
                <a:ea typeface="宋体" panose="02010600030101010101" pitchFamily="2" charset="-122"/>
              </a:rPr>
              <a:t>CSR: mcause (Machine Cause)</a:t>
            </a:r>
            <a:endParaRPr lang="en-US" altLang="zh-CN" sz="4000" dirty="0">
              <a:solidFill>
                <a:srgbClr val="19A1FD"/>
              </a:solidFill>
              <a:latin typeface="+mn-lt"/>
              <a:ea typeface="宋体" panose="02010600030101010101" pitchFamily="2" charset="-122"/>
            </a:endParaRPr>
          </a:p>
        </p:txBody>
      </p:sp>
      <p:pic>
        <p:nvPicPr>
          <p:cNvPr id="4" name="图片 3"/>
          <p:cNvPicPr>
            <a:picLocks noChangeAspect="1"/>
          </p:cNvPicPr>
          <p:nvPr>
            <p:custDataLst>
              <p:tags r:id="rId2"/>
            </p:custDataLst>
          </p:nvPr>
        </p:nvPicPr>
        <p:blipFill>
          <a:blip r:embed="rId3"/>
          <a:stretch>
            <a:fillRect/>
          </a:stretch>
        </p:blipFill>
        <p:spPr>
          <a:xfrm>
            <a:off x="2639695" y="1268730"/>
            <a:ext cx="6972300" cy="803910"/>
          </a:xfrm>
          <a:prstGeom prst="rect">
            <a:avLst/>
          </a:prstGeom>
        </p:spPr>
      </p:pic>
      <p:pic>
        <p:nvPicPr>
          <p:cNvPr id="6" name="图片 5"/>
          <p:cNvPicPr>
            <a:picLocks noChangeAspect="1"/>
          </p:cNvPicPr>
          <p:nvPr>
            <p:custDataLst>
              <p:tags r:id="rId4"/>
            </p:custDataLst>
          </p:nvPr>
        </p:nvPicPr>
        <p:blipFill>
          <a:blip r:embed="rId5"/>
          <a:stretch>
            <a:fillRect/>
          </a:stretch>
        </p:blipFill>
        <p:spPr>
          <a:xfrm>
            <a:off x="623570" y="2132965"/>
            <a:ext cx="5297805" cy="4184015"/>
          </a:xfrm>
          <a:prstGeom prst="rect">
            <a:avLst/>
          </a:prstGeom>
        </p:spPr>
      </p:pic>
      <p:pic>
        <p:nvPicPr>
          <p:cNvPr id="7" name="图片 6"/>
          <p:cNvPicPr>
            <a:picLocks noChangeAspect="1"/>
          </p:cNvPicPr>
          <p:nvPr>
            <p:custDataLst>
              <p:tags r:id="rId6"/>
            </p:custDataLst>
          </p:nvPr>
        </p:nvPicPr>
        <p:blipFill>
          <a:blip r:embed="rId7"/>
          <a:stretch>
            <a:fillRect/>
          </a:stretch>
        </p:blipFill>
        <p:spPr>
          <a:xfrm>
            <a:off x="6132830" y="2132965"/>
            <a:ext cx="5579110" cy="434594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custDataLst>
              <p:tags r:id="rId1"/>
            </p:custDataLst>
          </p:nvPr>
        </p:nvSpPr>
        <p:spPr>
          <a:xfrm>
            <a:off x="623570" y="332740"/>
            <a:ext cx="11088370" cy="954405"/>
          </a:xfrm>
        </p:spPr>
        <p:txBody>
          <a:bodyPr>
            <a:noAutofit/>
          </a:bodyPr>
          <a:lstStyle/>
          <a:p>
            <a:pPr algn="l">
              <a:buClrTx/>
              <a:buSzTx/>
              <a:buFontTx/>
            </a:pPr>
            <a:r>
              <a:rPr lang="en-US" altLang="zh-CN" sz="4000" dirty="0">
                <a:solidFill>
                  <a:srgbClr val="19A1FD"/>
                </a:solidFill>
                <a:latin typeface="+mn-lt"/>
                <a:ea typeface="宋体" panose="02010600030101010101" pitchFamily="2" charset="-122"/>
              </a:rPr>
              <a:t>CSR: mtvec (Machine Trap-Vector Base-Address)</a:t>
            </a:r>
            <a:endParaRPr lang="en-US" altLang="zh-CN" sz="4000" dirty="0">
              <a:solidFill>
                <a:srgbClr val="19A1FD"/>
              </a:solidFill>
              <a:latin typeface="+mn-lt"/>
              <a:ea typeface="宋体" panose="02010600030101010101" pitchFamily="2" charset="-122"/>
            </a:endParaRPr>
          </a:p>
        </p:txBody>
      </p:sp>
      <p:pic>
        <p:nvPicPr>
          <p:cNvPr id="2" name="图片 1"/>
          <p:cNvPicPr>
            <a:picLocks noChangeAspect="1"/>
          </p:cNvPicPr>
          <p:nvPr>
            <p:custDataLst>
              <p:tags r:id="rId2"/>
            </p:custDataLst>
          </p:nvPr>
        </p:nvPicPr>
        <p:blipFill>
          <a:blip r:embed="rId3"/>
          <a:stretch>
            <a:fillRect/>
          </a:stretch>
        </p:blipFill>
        <p:spPr>
          <a:xfrm>
            <a:off x="407035" y="1715135"/>
            <a:ext cx="11021060" cy="1075055"/>
          </a:xfrm>
          <a:prstGeom prst="rect">
            <a:avLst/>
          </a:prstGeom>
        </p:spPr>
      </p:pic>
      <p:sp>
        <p:nvSpPr>
          <p:cNvPr id="5" name="文本框 4"/>
          <p:cNvSpPr txBox="1"/>
          <p:nvPr/>
        </p:nvSpPr>
        <p:spPr>
          <a:xfrm>
            <a:off x="1029970" y="3217545"/>
            <a:ext cx="6096000" cy="2306955"/>
          </a:xfrm>
          <a:prstGeom prst="rect">
            <a:avLst/>
          </a:prstGeom>
          <a:noFill/>
        </p:spPr>
        <p:txBody>
          <a:bodyPr wrap="square" rtlCol="0" anchor="t">
            <a:spAutoFit/>
          </a:bodyPr>
          <a:p>
            <a:r>
              <a:rPr lang="zh-CN" altLang="en-US" sz="2400">
                <a:solidFill>
                  <a:srgbClr val="1AA1FD"/>
                </a:solidFill>
              </a:rPr>
              <a:t>Mode = Direct: </a:t>
            </a:r>
            <a:endParaRPr lang="zh-CN" altLang="en-US" sz="2400">
              <a:solidFill>
                <a:srgbClr val="1AA1FD"/>
              </a:solidFill>
            </a:endParaRPr>
          </a:p>
          <a:p>
            <a:pPr indent="457200"/>
            <a:r>
              <a:rPr lang="zh-CN" altLang="en-US" sz="2400">
                <a:solidFill>
                  <a:srgbClr val="1AA1FD"/>
                </a:solidFill>
              </a:rPr>
              <a:t>PC ← BASE </a:t>
            </a:r>
            <a:endParaRPr lang="zh-CN" altLang="en-US" sz="2400">
              <a:solidFill>
                <a:srgbClr val="1AA1FD"/>
              </a:solidFill>
            </a:endParaRPr>
          </a:p>
          <a:p>
            <a:pPr indent="457200"/>
            <a:endParaRPr lang="zh-CN" altLang="en-US" sz="2400"/>
          </a:p>
          <a:p>
            <a:r>
              <a:rPr lang="zh-CN" altLang="en-US" sz="2400"/>
              <a:t>Mode = Vectored: 	</a:t>
            </a:r>
            <a:endParaRPr lang="zh-CN" altLang="en-US" sz="2400"/>
          </a:p>
          <a:p>
            <a:pPr indent="457200"/>
            <a:r>
              <a:rPr lang="zh-CN" altLang="en-US" sz="2400"/>
              <a:t>(Exception) 	PC ← BASE </a:t>
            </a:r>
            <a:endParaRPr lang="zh-CN" altLang="en-US" sz="2400"/>
          </a:p>
          <a:p>
            <a:pPr indent="457200"/>
            <a:r>
              <a:rPr lang="zh-CN" altLang="en-US" sz="2400"/>
              <a:t>(Interrupt) 	</a:t>
            </a:r>
            <a:r>
              <a:rPr lang="en-US" altLang="zh-CN" sz="2400"/>
              <a:t>	</a:t>
            </a:r>
            <a:r>
              <a:rPr lang="zh-CN" altLang="en-US" sz="2400"/>
              <a:t>PC ← BASE + 4 * Cause</a:t>
            </a:r>
            <a:endParaRPr lang="zh-CN" altLang="en-US" sz="240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custDataLst>
              <p:tags r:id="rId1"/>
            </p:custDataLst>
          </p:nvPr>
        </p:nvSpPr>
        <p:spPr>
          <a:xfrm>
            <a:off x="623570" y="332740"/>
            <a:ext cx="11088370" cy="954405"/>
          </a:xfrm>
        </p:spPr>
        <p:txBody>
          <a:bodyPr>
            <a:noAutofit/>
          </a:bodyPr>
          <a:lstStyle/>
          <a:p>
            <a:pPr algn="l">
              <a:buClrTx/>
              <a:buSzTx/>
              <a:buFontTx/>
            </a:pPr>
            <a:r>
              <a:rPr lang="en-US" altLang="zh-CN" sz="4000" dirty="0">
                <a:solidFill>
                  <a:srgbClr val="19A1FD"/>
                </a:solidFill>
                <a:latin typeface="+mn-lt"/>
                <a:ea typeface="宋体" panose="02010600030101010101" pitchFamily="2" charset="-122"/>
              </a:rPr>
              <a:t>CSR: mepc (Machine Exception Program Counter)</a:t>
            </a:r>
            <a:endParaRPr lang="en-US" altLang="zh-CN" sz="4000" dirty="0">
              <a:solidFill>
                <a:srgbClr val="19A1FD"/>
              </a:solidFill>
              <a:latin typeface="+mn-lt"/>
              <a:ea typeface="宋体" panose="02010600030101010101" pitchFamily="2" charset="-122"/>
            </a:endParaRPr>
          </a:p>
        </p:txBody>
      </p:sp>
      <p:sp>
        <p:nvSpPr>
          <p:cNvPr id="2" name="文本框 1"/>
          <p:cNvSpPr txBox="1"/>
          <p:nvPr/>
        </p:nvSpPr>
        <p:spPr>
          <a:xfrm>
            <a:off x="839470" y="4941570"/>
            <a:ext cx="4925695" cy="1419860"/>
          </a:xfrm>
          <a:prstGeom prst="rect">
            <a:avLst/>
          </a:prstGeom>
          <a:noFill/>
        </p:spPr>
        <p:txBody>
          <a:bodyPr wrap="square" rtlCol="0" anchor="t">
            <a:noAutofit/>
          </a:bodyPr>
          <a:p>
            <a:r>
              <a:rPr lang="zh-CN" altLang="en-US" sz="2400">
                <a:solidFill>
                  <a:srgbClr val="1AA1FD"/>
                </a:solidFill>
              </a:rPr>
              <a:t>Exception: </a:t>
            </a:r>
            <a:r>
              <a:rPr lang="zh-CN" altLang="en-US" sz="2400"/>
              <a:t>	mepc ← Current PC</a:t>
            </a:r>
            <a:endParaRPr lang="zh-CN" altLang="en-US" sz="2400"/>
          </a:p>
          <a:p>
            <a:r>
              <a:rPr lang="zh-CN" altLang="en-US" sz="2400">
                <a:solidFill>
                  <a:srgbClr val="1AA1FD"/>
                </a:solidFill>
              </a:rPr>
              <a:t>Interrupt: </a:t>
            </a:r>
            <a:r>
              <a:rPr lang="zh-CN" altLang="en-US" sz="2400"/>
              <a:t>	mepc ← Next PC</a:t>
            </a:r>
            <a:endParaRPr lang="zh-CN" altLang="en-US" sz="2400"/>
          </a:p>
          <a:p>
            <a:r>
              <a:rPr lang="zh-CN" altLang="en-US" sz="2400">
                <a:solidFill>
                  <a:srgbClr val="1AA1FD"/>
                </a:solidFill>
              </a:rPr>
              <a:t>Ret:</a:t>
            </a:r>
            <a:r>
              <a:rPr lang="zh-CN" altLang="en-US" sz="2400"/>
              <a:t>		PC ← mepc</a:t>
            </a:r>
            <a:endParaRPr lang="zh-CN" altLang="en-US" sz="2400"/>
          </a:p>
          <a:p>
            <a:endParaRPr lang="zh-CN" altLang="en-US" sz="2400"/>
          </a:p>
          <a:p>
            <a:endParaRPr lang="zh-CN" altLang="en-US" sz="2400"/>
          </a:p>
          <a:p>
            <a:endParaRPr lang="zh-CN" altLang="en-US" sz="2400"/>
          </a:p>
        </p:txBody>
      </p:sp>
      <p:pic>
        <p:nvPicPr>
          <p:cNvPr id="5" name="图片 4"/>
          <p:cNvPicPr>
            <a:picLocks noChangeAspect="1"/>
          </p:cNvPicPr>
          <p:nvPr>
            <p:custDataLst>
              <p:tags r:id="rId2"/>
            </p:custDataLst>
          </p:nvPr>
        </p:nvPicPr>
        <p:blipFill>
          <a:blip r:embed="rId3"/>
          <a:stretch>
            <a:fillRect/>
          </a:stretch>
        </p:blipFill>
        <p:spPr>
          <a:xfrm>
            <a:off x="983615" y="1376045"/>
            <a:ext cx="10064115" cy="3475990"/>
          </a:xfrm>
          <a:prstGeom prst="rect">
            <a:avLst/>
          </a:prstGeom>
        </p:spPr>
      </p:pic>
      <p:sp>
        <p:nvSpPr>
          <p:cNvPr id="8" name="文本框 7"/>
          <p:cNvSpPr txBox="1"/>
          <p:nvPr/>
        </p:nvSpPr>
        <p:spPr>
          <a:xfrm>
            <a:off x="6456045" y="5373370"/>
            <a:ext cx="4592320" cy="460375"/>
          </a:xfrm>
          <a:prstGeom prst="rect">
            <a:avLst/>
          </a:prstGeom>
          <a:noFill/>
        </p:spPr>
        <p:txBody>
          <a:bodyPr wrap="square" rtlCol="0" anchor="t">
            <a:spAutoFit/>
          </a:bodyPr>
          <a:p>
            <a:r>
              <a:rPr lang="zh-CN" altLang="en-US" sz="2400">
                <a:sym typeface="+mn-ea"/>
              </a:rPr>
              <a:t>ecall ? → software set to Next PC</a:t>
            </a:r>
            <a:endParaRPr lang="zh-CN" altLang="en-US" sz="240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zh-CN" b="1" dirty="0" smtClean="0">
                <a:solidFill>
                  <a:srgbClr val="19A1FD"/>
                </a:solidFill>
                <a:latin typeface="+mn-lt"/>
              </a:rPr>
              <a:t>Outline</a:t>
            </a:r>
            <a:endParaRPr lang="en-US" altLang="zh-CN" b="1" dirty="0">
              <a:solidFill>
                <a:srgbClr val="19A1FD"/>
              </a:solidFill>
              <a:latin typeface="+mn-lt"/>
            </a:endParaRPr>
          </a:p>
        </p:txBody>
      </p:sp>
      <p:sp>
        <p:nvSpPr>
          <p:cNvPr id="11267" name="Rectangle 3"/>
          <p:cNvSpPr>
            <a:spLocks noGrp="1" noChangeArrowheads="1"/>
          </p:cNvSpPr>
          <p:nvPr>
            <p:ph sz="quarter" idx="1"/>
          </p:nvPr>
        </p:nvSpPr>
        <p:spPr>
          <a:xfrm>
            <a:off x="623392" y="1219201"/>
            <a:ext cx="9587408" cy="4937125"/>
          </a:xfrm>
        </p:spPr>
        <p:txBody>
          <a:bodyPr>
            <a:noAutofit/>
          </a:bodyPr>
          <a:lstStyle/>
          <a:p>
            <a:pPr>
              <a:buFontTx/>
              <a:buChar char="•"/>
            </a:pPr>
            <a:r>
              <a:rPr lang="en-US" altLang="zh-CN" sz="3200" dirty="0">
                <a:latin typeface="+mn-lt"/>
                <a:ea typeface="宋体" panose="02010600030101010101" pitchFamily="2" charset="-122"/>
              </a:rPr>
              <a:t>Experiment Purpose</a:t>
            </a:r>
            <a:endParaRPr lang="en-US" altLang="zh-CN" sz="3200" dirty="0">
              <a:latin typeface="+mn-lt"/>
              <a:ea typeface="宋体" panose="02010600030101010101" pitchFamily="2" charset="-122"/>
            </a:endParaRPr>
          </a:p>
          <a:p>
            <a:pPr>
              <a:buFontTx/>
              <a:buChar char="•"/>
            </a:pPr>
            <a:r>
              <a:rPr lang="en-US" altLang="zh-CN" sz="3200" dirty="0">
                <a:latin typeface="+mn-lt"/>
                <a:ea typeface="宋体" panose="02010600030101010101" pitchFamily="2" charset="-122"/>
              </a:rPr>
              <a:t>Experiment Task</a:t>
            </a:r>
            <a:endParaRPr lang="en-US" altLang="zh-CN" sz="3200" dirty="0">
              <a:latin typeface="+mn-lt"/>
              <a:ea typeface="宋体" panose="02010600030101010101" pitchFamily="2" charset="-122"/>
            </a:endParaRPr>
          </a:p>
          <a:p>
            <a:pPr>
              <a:buFontTx/>
              <a:buChar char="•"/>
            </a:pPr>
            <a:r>
              <a:rPr lang="en-US" altLang="zh-CN" sz="3200" dirty="0">
                <a:latin typeface="+mn-lt"/>
                <a:ea typeface="宋体" panose="02010600030101010101" pitchFamily="2" charset="-122"/>
              </a:rPr>
              <a:t>Basic Principle</a:t>
            </a:r>
            <a:endParaRPr lang="en-US" altLang="zh-CN" sz="3200" dirty="0">
              <a:latin typeface="+mn-lt"/>
              <a:ea typeface="宋体" panose="02010600030101010101" pitchFamily="2" charset="-122"/>
            </a:endParaRPr>
          </a:p>
          <a:p>
            <a:pPr>
              <a:buFontTx/>
              <a:buChar char="•"/>
            </a:pPr>
            <a:r>
              <a:rPr lang="en-US" altLang="zh-CN" sz="3200" dirty="0">
                <a:latin typeface="+mn-lt"/>
                <a:ea typeface="宋体" panose="02010600030101010101" pitchFamily="2" charset="-122"/>
              </a:rPr>
              <a:t>Operating Procedures</a:t>
            </a:r>
            <a:endParaRPr lang="en-US" altLang="zh-CN" sz="3200" dirty="0">
              <a:latin typeface="+mn-lt"/>
              <a:ea typeface="宋体" panose="02010600030101010101" pitchFamily="2" charset="-122"/>
            </a:endParaRPr>
          </a:p>
          <a:p>
            <a:pPr>
              <a:buFontTx/>
              <a:buChar char="•"/>
            </a:pPr>
            <a:r>
              <a:rPr lang="en-US" altLang="zh-CN" sz="3200" dirty="0">
                <a:latin typeface="+mn-lt"/>
                <a:ea typeface="宋体" panose="02010600030101010101" pitchFamily="2" charset="-122"/>
              </a:rPr>
              <a:t>Precaution</a:t>
            </a:r>
            <a:endParaRPr lang="en-US" altLang="zh-CN" sz="3200" dirty="0">
              <a:latin typeface="+mn-lt"/>
              <a:ea typeface="宋体" panose="02010600030101010101" pitchFamily="2" charset="-122"/>
            </a:endParaRPr>
          </a:p>
          <a:p>
            <a:pPr>
              <a:buFontTx/>
              <a:buChar char="•"/>
            </a:pPr>
            <a:r>
              <a:rPr lang="en-US" altLang="zh-CN" sz="3200" dirty="0">
                <a:latin typeface="+mn-lt"/>
                <a:ea typeface="宋体" panose="02010600030101010101" pitchFamily="2" charset="-122"/>
              </a:rPr>
              <a:t>Checkpoints</a:t>
            </a:r>
            <a:endParaRPr lang="en-US" altLang="zh-CN" sz="3200" dirty="0">
              <a:latin typeface="+mn-lt"/>
              <a:ea typeface="宋体" panose="02010600030101010101" pitchFamily="2" charset="-122"/>
            </a:endParaRPr>
          </a:p>
          <a:p>
            <a:pPr eaLnBrk="1" hangingPunct="1"/>
            <a:endParaRPr lang="en-US" altLang="zh-CN" sz="3200" dirty="0">
              <a:latin typeface="+mn-lt"/>
              <a:ea typeface="宋体" panose="02010600030101010101" pitchFamily="2"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23392" y="332656"/>
            <a:ext cx="10801200" cy="954360"/>
          </a:xfrm>
        </p:spPr>
        <p:txBody>
          <a:bodyPr>
            <a:noAutofit/>
          </a:bodyPr>
          <a:lstStyle/>
          <a:p>
            <a:r>
              <a:rPr lang="en-US" altLang="zh-CN" sz="4400" dirty="0">
                <a:solidFill>
                  <a:srgbClr val="19A1FD"/>
                </a:solidFill>
                <a:latin typeface="+mn-lt"/>
                <a:ea typeface="宋体" panose="02010600030101010101" pitchFamily="2" charset="-122"/>
              </a:rPr>
              <a:t>CSR Instructions</a:t>
            </a:r>
            <a:endParaRPr lang="en-US" altLang="zh-CN" sz="4400" dirty="0">
              <a:solidFill>
                <a:srgbClr val="19A1FD"/>
              </a:solidFill>
              <a:latin typeface="+mn-lt"/>
              <a:ea typeface="宋体" panose="02010600030101010101" pitchFamily="2" charset="-122"/>
            </a:endParaRPr>
          </a:p>
        </p:txBody>
      </p:sp>
      <p:pic>
        <p:nvPicPr>
          <p:cNvPr id="2" name="Picture 1"/>
          <p:cNvPicPr>
            <a:picLocks noChangeAspect="1"/>
          </p:cNvPicPr>
          <p:nvPr/>
        </p:nvPicPr>
        <p:blipFill>
          <a:blip r:embed="rId1"/>
          <a:stretch>
            <a:fillRect/>
          </a:stretch>
        </p:blipFill>
        <p:spPr>
          <a:xfrm>
            <a:off x="623526" y="1557174"/>
            <a:ext cx="11172825" cy="2790825"/>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23392" y="332656"/>
            <a:ext cx="10801200" cy="954360"/>
          </a:xfrm>
        </p:spPr>
        <p:txBody>
          <a:bodyPr>
            <a:noAutofit/>
          </a:bodyPr>
          <a:lstStyle/>
          <a:p>
            <a:r>
              <a:rPr lang="en-US" altLang="zh-CN" sz="4400" dirty="0">
                <a:solidFill>
                  <a:srgbClr val="19A1FD"/>
                </a:solidFill>
                <a:latin typeface="+mn-lt"/>
                <a:ea typeface="宋体" panose="02010600030101010101" pitchFamily="2" charset="-122"/>
              </a:rPr>
              <a:t>CSR Instructions</a:t>
            </a:r>
            <a:endParaRPr lang="en-US" altLang="zh-CN" sz="4400" dirty="0">
              <a:solidFill>
                <a:srgbClr val="19A1FD"/>
              </a:solidFill>
              <a:latin typeface="+mn-lt"/>
              <a:ea typeface="宋体" panose="02010600030101010101" pitchFamily="2" charset="-122"/>
            </a:endParaRPr>
          </a:p>
        </p:txBody>
      </p:sp>
      <p:graphicFrame>
        <p:nvGraphicFramePr>
          <p:cNvPr id="3" name="表格 2"/>
          <p:cNvGraphicFramePr/>
          <p:nvPr>
            <p:custDataLst>
              <p:tags r:id="rId1"/>
            </p:custDataLst>
          </p:nvPr>
        </p:nvGraphicFramePr>
        <p:xfrm>
          <a:off x="1127125" y="1420495"/>
          <a:ext cx="10025380" cy="4733290"/>
        </p:xfrm>
        <a:graphic>
          <a:graphicData uri="http://schemas.openxmlformats.org/drawingml/2006/table">
            <a:tbl>
              <a:tblPr firstRow="1" bandRow="1">
                <a:tableStyleId>{5C22544A-7EE6-4342-B048-85BDC9FD1C3A}</a:tableStyleId>
              </a:tblPr>
              <a:tblGrid>
                <a:gridCol w="2519045"/>
                <a:gridCol w="4541520"/>
                <a:gridCol w="2964815"/>
              </a:tblGrid>
              <a:tr h="365760">
                <a:tc>
                  <a:txBody>
                    <a:bodyPr/>
                    <a:p>
                      <a:pPr>
                        <a:buNone/>
                      </a:pPr>
                      <a:r>
                        <a:rPr lang="en-US" altLang="zh-CN"/>
                        <a:t>inst.</a:t>
                      </a:r>
                      <a:endParaRPr lang="en-US" altLang="zh-CN"/>
                    </a:p>
                  </a:txBody>
                  <a:tcPr/>
                </a:tc>
                <a:tc>
                  <a:txBody>
                    <a:bodyPr/>
                    <a:p>
                      <a:pPr>
                        <a:buNone/>
                      </a:pPr>
                      <a:endParaRPr lang="en-US" altLang="zh-CN"/>
                    </a:p>
                  </a:txBody>
                  <a:tcPr/>
                </a:tc>
                <a:tc>
                  <a:txBody>
                    <a:bodyPr/>
                    <a:p>
                      <a:pPr>
                        <a:buNone/>
                      </a:pPr>
                      <a:endParaRPr lang="zh-CN" altLang="en-US"/>
                    </a:p>
                  </a:txBody>
                  <a:tcPr/>
                </a:tc>
              </a:tr>
              <a:tr h="727710">
                <a:tc>
                  <a:txBody>
                    <a:bodyPr/>
                    <a:p>
                      <a:pPr>
                        <a:buNone/>
                      </a:pPr>
                      <a:r>
                        <a:rPr lang="zh-CN" altLang="en-US"/>
                        <a:t>csrrw </a:t>
                      </a:r>
                      <a:r>
                        <a:rPr lang="en-US" altLang="zh-CN"/>
                        <a:t>  </a:t>
                      </a:r>
                      <a:r>
                        <a:rPr lang="zh-CN" altLang="en-US"/>
                        <a:t>rd, csr, rs1</a:t>
                      </a:r>
                      <a:endParaRPr lang="zh-CN" altLang="en-US"/>
                    </a:p>
                  </a:txBody>
                  <a:tcPr anchor="ctr" anchorCtr="0"/>
                </a:tc>
                <a:tc>
                  <a:txBody>
                    <a:bodyPr/>
                    <a:p>
                      <a:pPr>
                        <a:buNone/>
                      </a:pPr>
                      <a:r>
                        <a:rPr lang="zh-CN" altLang="en-US"/>
                        <a:t>t ← CSRs[csr], CSRs[csr] ← x[rs1], x[rd] ← t</a:t>
                      </a:r>
                      <a:endParaRPr lang="zh-CN" altLang="en-US"/>
                    </a:p>
                  </a:txBody>
                  <a:tcPr anchor="ctr" anchorCtr="0"/>
                </a:tc>
                <a:tc>
                  <a:txBody>
                    <a:bodyPr/>
                    <a:p>
                      <a:pPr>
                        <a:buNone/>
                      </a:pPr>
                      <a:r>
                        <a:rPr lang="zh-CN" altLang="en-US" sz="1600"/>
                        <a:t>读取一个 CSRs[csr] 的值到rd，然后把rs1写入该 CSR</a:t>
                      </a:r>
                      <a:endParaRPr lang="zh-CN" altLang="en-US" sz="1600"/>
                    </a:p>
                  </a:txBody>
                  <a:tcPr anchor="ctr" anchorCtr="0"/>
                </a:tc>
              </a:tr>
              <a:tr h="728345">
                <a:tc>
                  <a:txBody>
                    <a:bodyPr/>
                    <a:p>
                      <a:pPr>
                        <a:buNone/>
                      </a:pPr>
                      <a:r>
                        <a:rPr lang="zh-CN" altLang="en-US"/>
                        <a:t>csrrs</a:t>
                      </a:r>
                      <a:r>
                        <a:rPr lang="en-US" altLang="zh-CN"/>
                        <a:t> </a:t>
                      </a:r>
                      <a:r>
                        <a:rPr lang="zh-CN" altLang="en-US"/>
                        <a:t> </a:t>
                      </a:r>
                      <a:r>
                        <a:rPr lang="en-US" altLang="zh-CN"/>
                        <a:t>  </a:t>
                      </a:r>
                      <a:r>
                        <a:rPr lang="zh-CN" altLang="en-US"/>
                        <a:t>rd, csr, rs1</a:t>
                      </a:r>
                      <a:endParaRPr lang="zh-CN" altLang="en-US"/>
                    </a:p>
                  </a:txBody>
                  <a:tcPr anchor="ctr" anchorCtr="0"/>
                </a:tc>
                <a:tc>
                  <a:txBody>
                    <a:bodyPr/>
                    <a:p>
                      <a:pPr>
                        <a:buNone/>
                      </a:pPr>
                      <a:r>
                        <a:rPr lang="zh-CN" altLang="en-US"/>
                        <a:t>t ← CSRs[csr], CSRs[csr] ← t|x[rs1], x[rd] ← t</a:t>
                      </a:r>
                      <a:endParaRPr lang="zh-CN" altLang="en-US"/>
                    </a:p>
                  </a:txBody>
                  <a:tcPr anchor="ctr" anchorCtr="0"/>
                </a:tc>
                <a:tc>
                  <a:txBody>
                    <a:bodyPr/>
                    <a:p>
                      <a:pPr>
                        <a:buNone/>
                      </a:pPr>
                      <a:r>
                        <a:rPr lang="zh-CN" altLang="en-US" sz="1600"/>
                        <a:t>读取一个 CSR 的值到rd，然后把该 CSR 中rs1指定的 bit 置 1</a:t>
                      </a:r>
                      <a:endParaRPr lang="zh-CN" altLang="en-US" sz="1600"/>
                    </a:p>
                  </a:txBody>
                  <a:tcPr anchor="ctr" anchorCtr="0"/>
                </a:tc>
              </a:tr>
              <a:tr h="727710">
                <a:tc>
                  <a:txBody>
                    <a:bodyPr/>
                    <a:p>
                      <a:pPr>
                        <a:buNone/>
                      </a:pPr>
                      <a:r>
                        <a:rPr lang="zh-CN" altLang="en-US"/>
                        <a:t>csrrc </a:t>
                      </a:r>
                      <a:r>
                        <a:rPr lang="en-US" altLang="zh-CN"/>
                        <a:t>   </a:t>
                      </a:r>
                      <a:r>
                        <a:rPr lang="zh-CN" altLang="en-US"/>
                        <a:t>rd, csr, rs1</a:t>
                      </a:r>
                      <a:endParaRPr lang="zh-CN" altLang="en-US"/>
                    </a:p>
                  </a:txBody>
                  <a:tcPr anchor="ctr" anchorCtr="0"/>
                </a:tc>
                <a:tc>
                  <a:txBody>
                    <a:bodyPr/>
                    <a:p>
                      <a:pPr>
                        <a:buNone/>
                      </a:pPr>
                      <a:r>
                        <a:rPr lang="zh-CN" altLang="en-US"/>
                        <a:t>t ← CSRs[csr], CSRs[csr] ← t&amp;~x[rs1], x[rd] ← t</a:t>
                      </a:r>
                      <a:endParaRPr lang="zh-CN" altLang="en-US"/>
                    </a:p>
                  </a:txBody>
                  <a:tcPr anchor="ctr" anchorCtr="0"/>
                </a:tc>
                <a:tc>
                  <a:txBody>
                    <a:bodyPr/>
                    <a:p>
                      <a:pPr>
                        <a:buNone/>
                      </a:pPr>
                      <a:r>
                        <a:rPr lang="zh-CN" altLang="en-US" sz="1600"/>
                        <a:t>读取一个 CSR 的值到rd，然后把该 CSR 中rs1指定的 bit 置 0</a:t>
                      </a:r>
                      <a:endParaRPr lang="zh-CN" altLang="en-US" sz="1600"/>
                    </a:p>
                  </a:txBody>
                  <a:tcPr anchor="ctr" anchorCtr="0"/>
                </a:tc>
              </a:tr>
              <a:tr h="727710">
                <a:tc>
                  <a:txBody>
                    <a:bodyPr/>
                    <a:p>
                      <a:pPr>
                        <a:buNone/>
                      </a:pPr>
                      <a:r>
                        <a:rPr lang="zh-CN" altLang="en-US"/>
                        <a:t>csrrwi rd, csr, zimm[4:0]</a:t>
                      </a:r>
                      <a:endParaRPr lang="zh-CN" altLang="en-US"/>
                    </a:p>
                  </a:txBody>
                  <a:tcPr anchor="ctr" anchorCtr="0"/>
                </a:tc>
                <a:tc>
                  <a:txBody>
                    <a:bodyPr/>
                    <a:p>
                      <a:pPr>
                        <a:buNone/>
                      </a:pPr>
                      <a:r>
                        <a:rPr lang="zh-CN" altLang="en-US"/>
                        <a:t>x[rd] ← CSRs[csr], CSRs[csr] ← zimm</a:t>
                      </a:r>
                      <a:endParaRPr lang="zh-CN" altLang="en-US"/>
                    </a:p>
                  </a:txBody>
                  <a:tcPr anchor="ctr" anchorCtr="0"/>
                </a:tc>
                <a:tc>
                  <a:txBody>
                    <a:bodyPr/>
                    <a:p>
                      <a:pPr>
                        <a:buNone/>
                      </a:pPr>
                      <a:endParaRPr lang="zh-CN" altLang="en-US"/>
                    </a:p>
                  </a:txBody>
                  <a:tcPr anchor="ctr" anchorCtr="0"/>
                </a:tc>
              </a:tr>
              <a:tr h="728345">
                <a:tc>
                  <a:txBody>
                    <a:bodyPr/>
                    <a:p>
                      <a:pPr>
                        <a:buNone/>
                      </a:pPr>
                      <a:r>
                        <a:rPr lang="zh-CN" altLang="en-US"/>
                        <a:t>csrrsi </a:t>
                      </a:r>
                      <a:r>
                        <a:rPr lang="en-US" altLang="zh-CN"/>
                        <a:t>  </a:t>
                      </a:r>
                      <a:r>
                        <a:rPr lang="zh-CN" altLang="en-US"/>
                        <a:t>rd, csr, zimm[4:0]</a:t>
                      </a:r>
                      <a:endParaRPr lang="zh-CN" altLang="en-US"/>
                    </a:p>
                  </a:txBody>
                  <a:tcPr anchor="ctr" anchorCtr="0"/>
                </a:tc>
                <a:tc>
                  <a:txBody>
                    <a:bodyPr/>
                    <a:p>
                      <a:pPr>
                        <a:buNone/>
                      </a:pPr>
                      <a:r>
                        <a:rPr lang="zh-CN" altLang="en-US"/>
                        <a:t>x[rd] ← CSRs[csr], CSRs[csr] ← t|zimm</a:t>
                      </a:r>
                      <a:endParaRPr lang="zh-CN" altLang="en-US"/>
                    </a:p>
                  </a:txBody>
                  <a:tcPr anchor="ctr" anchorCtr="0"/>
                </a:tc>
                <a:tc>
                  <a:txBody>
                    <a:bodyPr/>
                    <a:p>
                      <a:pPr>
                        <a:buNone/>
                      </a:pPr>
                      <a:endParaRPr lang="zh-CN" altLang="en-US"/>
                    </a:p>
                  </a:txBody>
                  <a:tcPr anchor="ctr" anchorCtr="0"/>
                </a:tc>
              </a:tr>
              <a:tr h="727710">
                <a:tc>
                  <a:txBody>
                    <a:bodyPr/>
                    <a:p>
                      <a:pPr>
                        <a:buNone/>
                      </a:pPr>
                      <a:r>
                        <a:rPr lang="zh-CN" altLang="en-US"/>
                        <a:t>csrrci </a:t>
                      </a:r>
                      <a:r>
                        <a:rPr lang="en-US" altLang="zh-CN"/>
                        <a:t>  </a:t>
                      </a:r>
                      <a:r>
                        <a:rPr lang="zh-CN" altLang="en-US"/>
                        <a:t>rd, csr, zimm[4:0]</a:t>
                      </a:r>
                      <a:endParaRPr lang="zh-CN" altLang="en-US"/>
                    </a:p>
                  </a:txBody>
                  <a:tcPr anchor="ctr" anchorCtr="0"/>
                </a:tc>
                <a:tc>
                  <a:txBody>
                    <a:bodyPr/>
                    <a:p>
                      <a:pPr>
                        <a:buNone/>
                      </a:pPr>
                      <a:r>
                        <a:rPr lang="zh-CN" altLang="en-US"/>
                        <a:t>x[rd] ← CSRs[csr], CSRs[csr] ← t&amp;~zimm</a:t>
                      </a:r>
                      <a:endParaRPr lang="zh-CN" altLang="en-US"/>
                    </a:p>
                  </a:txBody>
                  <a:tcPr anchor="ctr" anchorCtr="0"/>
                </a:tc>
                <a:tc>
                  <a:txBody>
                    <a:bodyPr/>
                    <a:p>
                      <a:pPr>
                        <a:buNone/>
                      </a:pPr>
                      <a:endParaRPr lang="zh-CN" altLang="en-US"/>
                    </a:p>
                  </a:txBody>
                  <a:tcPr anchor="ctr" anchorCtr="0"/>
                </a:tc>
              </a:tr>
            </a:tbl>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39470" y="1340485"/>
            <a:ext cx="10224770" cy="2087880"/>
            <a:chOff x="1322" y="2111"/>
            <a:chExt cx="16102" cy="3288"/>
          </a:xfrm>
        </p:grpSpPr>
        <p:sp>
          <p:nvSpPr>
            <p:cNvPr id="4" name="Rectangle 3"/>
            <p:cNvSpPr/>
            <p:nvPr/>
          </p:nvSpPr>
          <p:spPr>
            <a:xfrm>
              <a:off x="1322" y="2111"/>
              <a:ext cx="6918" cy="727"/>
            </a:xfrm>
            <a:prstGeom prst="rect">
              <a:avLst/>
            </a:prstGeom>
          </p:spPr>
          <p:txBody>
            <a:bodyPr wrap="none">
              <a:spAutoFit/>
            </a:bodyPr>
            <a:lstStyle/>
            <a:p>
              <a:r>
                <a:rPr lang="en-US" altLang="zh-CN" sz="2400" b="1" dirty="0">
                  <a:latin typeface="+mj-lt"/>
                </a:rPr>
                <a:t>Environment Call and Breakpoint</a:t>
              </a:r>
              <a:endParaRPr lang="zh-CN" altLang="en-US" sz="2400" b="1" dirty="0">
                <a:latin typeface="+mj-lt"/>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02" y="2811"/>
              <a:ext cx="15422" cy="2589"/>
            </a:xfrm>
            <a:prstGeom prst="rect">
              <a:avLst/>
            </a:prstGeom>
          </p:spPr>
        </p:pic>
      </p:grpSp>
      <p:grpSp>
        <p:nvGrpSpPr>
          <p:cNvPr id="3" name="组合 2"/>
          <p:cNvGrpSpPr/>
          <p:nvPr/>
        </p:nvGrpSpPr>
        <p:grpSpPr>
          <a:xfrm>
            <a:off x="911225" y="3903345"/>
            <a:ext cx="10166985" cy="2045970"/>
            <a:chOff x="1435" y="6147"/>
            <a:chExt cx="16011" cy="3222"/>
          </a:xfrm>
        </p:grpSpPr>
        <p:sp>
          <p:nvSpPr>
            <p:cNvPr id="6" name="Rectangle 5"/>
            <p:cNvSpPr/>
            <p:nvPr/>
          </p:nvSpPr>
          <p:spPr>
            <a:xfrm>
              <a:off x="1435" y="6147"/>
              <a:ext cx="5175" cy="727"/>
            </a:xfrm>
            <a:prstGeom prst="rect">
              <a:avLst/>
            </a:prstGeom>
          </p:spPr>
          <p:txBody>
            <a:bodyPr wrap="none">
              <a:spAutoFit/>
            </a:bodyPr>
            <a:lstStyle/>
            <a:p>
              <a:r>
                <a:rPr lang="en-US" altLang="zh-CN" sz="2400" b="1" dirty="0">
                  <a:latin typeface="+mj-lt"/>
                </a:rPr>
                <a:t>Trap-Return Instructions</a:t>
              </a:r>
              <a:endParaRPr lang="zh-CN" altLang="en-US" sz="2400" b="1" dirty="0">
                <a:latin typeface="+mj-l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2" y="6941"/>
              <a:ext cx="15444" cy="2428"/>
            </a:xfrm>
            <a:prstGeom prst="rect">
              <a:avLst/>
            </a:prstGeom>
          </p:spPr>
        </p:pic>
      </p:grpSp>
      <p:sp>
        <p:nvSpPr>
          <p:cNvPr id="9" name="Rectangle 2"/>
          <p:cNvSpPr>
            <a:spLocks noGrp="1" noChangeArrowheads="1"/>
          </p:cNvSpPr>
          <p:nvPr>
            <p:ph type="title"/>
            <p:custDataLst>
              <p:tags r:id="rId3"/>
            </p:custDataLst>
          </p:nvPr>
        </p:nvSpPr>
        <p:spPr>
          <a:xfrm>
            <a:off x="623392" y="332656"/>
            <a:ext cx="10801200" cy="954360"/>
          </a:xfrm>
        </p:spPr>
        <p:txBody>
          <a:bodyPr>
            <a:noAutofit/>
          </a:bodyPr>
          <a:p>
            <a:r>
              <a:rPr lang="en-US" altLang="zh-CN" sz="4400" dirty="0">
                <a:solidFill>
                  <a:srgbClr val="19A1FD"/>
                </a:solidFill>
                <a:latin typeface="+mn-lt"/>
                <a:ea typeface="宋体" panose="02010600030101010101" pitchFamily="2" charset="-122"/>
              </a:rPr>
              <a:t>Machine-Mode Privileged Instructions</a:t>
            </a:r>
            <a:endParaRPr lang="en-US" altLang="zh-CN" sz="4400" dirty="0">
              <a:solidFill>
                <a:srgbClr val="19A1FD"/>
              </a:solidFill>
              <a:latin typeface="+mn-lt"/>
              <a:ea typeface="宋体" panose="02010600030101010101" pitchFamily="2"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custDataLst>
              <p:tags r:id="rId1"/>
            </p:custDataLst>
          </p:nvPr>
        </p:nvSpPr>
        <p:spPr>
          <a:xfrm>
            <a:off x="623392" y="332656"/>
            <a:ext cx="10801200" cy="954360"/>
          </a:xfrm>
        </p:spPr>
        <p:txBody>
          <a:bodyPr>
            <a:noAutofit/>
          </a:bodyPr>
          <a:p>
            <a:r>
              <a:rPr lang="en-US" altLang="zh-CN" sz="4400" dirty="0">
                <a:solidFill>
                  <a:srgbClr val="19A1FD"/>
                </a:solidFill>
                <a:latin typeface="+mn-lt"/>
                <a:ea typeface="宋体" panose="02010600030101010101" pitchFamily="2" charset="-122"/>
              </a:rPr>
              <a:t>Trap Handling Process – Enter Trap</a:t>
            </a:r>
            <a:endParaRPr lang="en-US" altLang="zh-CN" sz="4400" dirty="0">
              <a:solidFill>
                <a:srgbClr val="19A1FD"/>
              </a:solidFill>
              <a:latin typeface="+mn-lt"/>
              <a:ea typeface="宋体" panose="02010600030101010101" pitchFamily="2" charset="-122"/>
            </a:endParaRPr>
          </a:p>
        </p:txBody>
      </p:sp>
      <p:sp>
        <p:nvSpPr>
          <p:cNvPr id="8" name="文本框 7"/>
          <p:cNvSpPr txBox="1"/>
          <p:nvPr/>
        </p:nvSpPr>
        <p:spPr>
          <a:xfrm>
            <a:off x="767080" y="1484630"/>
            <a:ext cx="9910445" cy="3969385"/>
          </a:xfrm>
          <a:prstGeom prst="rect">
            <a:avLst/>
          </a:prstGeom>
          <a:noFill/>
        </p:spPr>
        <p:txBody>
          <a:bodyPr wrap="square" rtlCol="0" anchor="t">
            <a:spAutoFit/>
          </a:bodyPr>
          <a:p>
            <a:pPr marL="457200" indent="-457200">
              <a:lnSpc>
                <a:spcPct val="150000"/>
              </a:lnSpc>
              <a:buFont typeface="Arial" panose="020B0604020202020204" pitchFamily="34" charset="0"/>
              <a:buChar char="•"/>
            </a:pPr>
            <a:r>
              <a:rPr lang="zh-CN" altLang="en-US" sz="2800">
                <a:cs typeface="+mn-lt"/>
              </a:rPr>
              <a:t>Stop the execution of the current program</a:t>
            </a:r>
            <a:endParaRPr lang="zh-CN" altLang="en-US" sz="2800">
              <a:cs typeface="+mn-lt"/>
            </a:endParaRPr>
          </a:p>
          <a:p>
            <a:pPr marL="457200" indent="-457200">
              <a:lnSpc>
                <a:spcPct val="150000"/>
              </a:lnSpc>
              <a:buFont typeface="Arial" panose="020B0604020202020204" pitchFamily="34" charset="0"/>
              <a:buChar char="•"/>
            </a:pPr>
            <a:r>
              <a:rPr lang="zh-CN" altLang="en-US" sz="2800">
                <a:cs typeface="+mn-lt"/>
              </a:rPr>
              <a:t>Start from the PC address defined by the CSR mtvec. </a:t>
            </a:r>
            <a:endParaRPr lang="zh-CN" altLang="en-US" sz="2800">
              <a:cs typeface="+mn-lt"/>
            </a:endParaRPr>
          </a:p>
          <a:p>
            <a:pPr marL="457200" indent="-457200">
              <a:lnSpc>
                <a:spcPct val="150000"/>
              </a:lnSpc>
              <a:buFont typeface="Arial" panose="020B0604020202020204" pitchFamily="34" charset="0"/>
              <a:buChar char="•"/>
            </a:pPr>
            <a:r>
              <a:rPr lang="zh-CN" altLang="en-US" sz="2800">
                <a:cs typeface="+mn-lt"/>
              </a:rPr>
              <a:t>Update the CSR registers: mcause, mepc, and mstatus</a:t>
            </a:r>
            <a:endParaRPr lang="zh-CN" altLang="en-US" sz="2800">
              <a:cs typeface="+mn-lt"/>
            </a:endParaRPr>
          </a:p>
          <a:p>
            <a:pPr marL="914400" lvl="1" indent="-457200">
              <a:lnSpc>
                <a:spcPct val="150000"/>
              </a:lnSpc>
              <a:buFont typeface="Arial" panose="020B0604020202020204" pitchFamily="34" charset="0"/>
              <a:buChar char="•"/>
            </a:pPr>
            <a:r>
              <a:rPr lang="zh-CN" altLang="en-US" sz="2800">
                <a:cs typeface="+mn-lt"/>
              </a:rPr>
              <a:t>mstatus (mstatus[7]=mstatus[3], mstatus[3]= 0)</a:t>
            </a:r>
            <a:endParaRPr lang="zh-CN" altLang="en-US" sz="2800">
              <a:cs typeface="+mn-lt"/>
            </a:endParaRPr>
          </a:p>
          <a:p>
            <a:pPr marL="914400" lvl="1" indent="-457200">
              <a:lnSpc>
                <a:spcPct val="150000"/>
              </a:lnSpc>
              <a:buFont typeface="Arial" panose="020B0604020202020204" pitchFamily="34" charset="0"/>
              <a:buChar char="•"/>
            </a:pPr>
            <a:r>
              <a:rPr lang="zh-CN" altLang="en-US" sz="2800">
                <a:cs typeface="+mn-lt"/>
              </a:rPr>
              <a:t>mepc (interrupt: Next PC, exception: Cur PC)</a:t>
            </a:r>
            <a:endParaRPr lang="zh-CN" altLang="en-US" sz="2800">
              <a:cs typeface="+mn-lt"/>
            </a:endParaRPr>
          </a:p>
          <a:p>
            <a:pPr marL="914400" lvl="1" indent="-457200">
              <a:lnSpc>
                <a:spcPct val="150000"/>
              </a:lnSpc>
              <a:buFont typeface="Arial" panose="020B0604020202020204" pitchFamily="34" charset="0"/>
              <a:buChar char="•"/>
            </a:pPr>
            <a:r>
              <a:rPr lang="zh-CN" altLang="en-US" sz="2800">
                <a:cs typeface="+mn-lt"/>
              </a:rPr>
              <a:t>mcause (interrupt? ecall ? illegal inst? load fault? store fault?)</a:t>
            </a:r>
            <a:endParaRPr lang="zh-CN" altLang="en-US" sz="2800">
              <a:cs typeface="+mn-lt"/>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custDataLst>
              <p:tags r:id="rId1"/>
            </p:custDataLst>
          </p:nvPr>
        </p:nvSpPr>
        <p:spPr>
          <a:xfrm>
            <a:off x="623392" y="332656"/>
            <a:ext cx="10801200" cy="954360"/>
          </a:xfrm>
        </p:spPr>
        <p:txBody>
          <a:bodyPr>
            <a:noAutofit/>
          </a:bodyPr>
          <a:p>
            <a:r>
              <a:rPr lang="en-US" altLang="zh-CN" sz="4400" dirty="0">
                <a:solidFill>
                  <a:srgbClr val="19A1FD"/>
                </a:solidFill>
                <a:latin typeface="+mn-lt"/>
                <a:ea typeface="宋体" panose="02010600030101010101" pitchFamily="2" charset="-122"/>
              </a:rPr>
              <a:t>Trap Handling Process – Trap Handler</a:t>
            </a:r>
            <a:endParaRPr lang="en-US" altLang="zh-CN" sz="4400" dirty="0">
              <a:solidFill>
                <a:srgbClr val="19A1FD"/>
              </a:solidFill>
              <a:latin typeface="+mn-lt"/>
              <a:ea typeface="宋体" panose="02010600030101010101" pitchFamily="2" charset="-122"/>
            </a:endParaRPr>
          </a:p>
        </p:txBody>
      </p:sp>
      <p:graphicFrame>
        <p:nvGraphicFramePr>
          <p:cNvPr id="5" name="Table 4"/>
          <p:cNvGraphicFramePr>
            <a:graphicFrameLocks noGrp="1"/>
          </p:cNvGraphicFramePr>
          <p:nvPr>
            <p:custDataLst>
              <p:tags r:id="rId2"/>
            </p:custDataLst>
          </p:nvPr>
        </p:nvGraphicFramePr>
        <p:xfrm>
          <a:off x="1127066" y="1700942"/>
          <a:ext cx="9865097" cy="5486400"/>
        </p:xfrm>
        <a:graphic>
          <a:graphicData uri="http://schemas.openxmlformats.org/drawingml/2006/table">
            <a:tbl>
              <a:tblPr>
                <a:tableStyleId>{5C22544A-7EE6-4342-B048-85BDC9FD1C3A}</a:tableStyleId>
              </a:tblPr>
              <a:tblGrid>
                <a:gridCol w="884909"/>
                <a:gridCol w="1868140"/>
                <a:gridCol w="1081556"/>
                <a:gridCol w="1310977"/>
                <a:gridCol w="2199234"/>
                <a:gridCol w="2520281"/>
              </a:tblGrid>
              <a:tr h="175260">
                <a:tc>
                  <a:txBody>
                    <a:bodyPr/>
                    <a:p>
                      <a:pPr algn="ctr" fontAlgn="ctr"/>
                      <a:r>
                        <a:rPr lang="en-US" sz="2200" u="none" strike="noStrike" dirty="0">
                          <a:effectLst/>
                        </a:rPr>
                        <a:t>NO.</a:t>
                      </a:r>
                      <a:endParaRPr lang="en-US" sz="2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ctr" fontAlgn="ctr"/>
                      <a:r>
                        <a:rPr lang="en-US" sz="2200" u="none" strike="noStrike" dirty="0">
                          <a:effectLst/>
                        </a:rPr>
                        <a:t>Instruction</a:t>
                      </a:r>
                      <a:endParaRPr lang="en-US" sz="2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ctr" fontAlgn="ctr"/>
                      <a:r>
                        <a:rPr lang="en-US" sz="2200" u="none" strike="noStrike" dirty="0" err="1">
                          <a:effectLst/>
                        </a:rPr>
                        <a:t>Addr</a:t>
                      </a:r>
                      <a:r>
                        <a:rPr lang="en-US" sz="2200" u="none" strike="noStrike" dirty="0">
                          <a:effectLst/>
                        </a:rPr>
                        <a:t>.</a:t>
                      </a:r>
                      <a:endParaRPr lang="en-US" sz="2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ctr" fontAlgn="ctr"/>
                      <a:r>
                        <a:rPr lang="en-US" sz="2200" u="none" strike="noStrike">
                          <a:effectLst/>
                        </a:rPr>
                        <a:t>Label</a:t>
                      </a:r>
                      <a:endParaRPr 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ctr" fontAlgn="ctr"/>
                      <a:r>
                        <a:rPr lang="en-US" sz="2200" u="none" strike="noStrike" dirty="0">
                          <a:effectLst/>
                        </a:rPr>
                        <a:t>ASM</a:t>
                      </a:r>
                      <a:endParaRPr lang="en-US" sz="2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p>
                      <a:pPr algn="ctr" fontAlgn="ctr"/>
                      <a:r>
                        <a:rPr lang="en-US" sz="2200" u="none" strike="noStrike" dirty="0">
                          <a:effectLst/>
                        </a:rPr>
                        <a:t>Comment</a:t>
                      </a:r>
                      <a:endParaRPr lang="en-US" sz="2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p>
                      <a:pPr algn="ctr" fontAlgn="ctr"/>
                      <a:r>
                        <a:rPr lang="en-US" altLang="zh-CN" sz="2200" u="none" strike="noStrike" kern="1200" dirty="0">
                          <a:solidFill>
                            <a:schemeClr val="dk1"/>
                          </a:solidFill>
                          <a:effectLst/>
                          <a:latin typeface="+mn-lt"/>
                          <a:ea typeface="+mn-ea"/>
                          <a:cs typeface="+mn-cs"/>
                        </a:rPr>
                        <a:t>30</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p>
                      <a:pPr algn="ctr" fontAlgn="ctr"/>
                      <a:r>
                        <a:rPr lang="en-US" sz="2200" u="none" strike="noStrike" kern="1200">
                          <a:solidFill>
                            <a:schemeClr val="dk1"/>
                          </a:solidFill>
                          <a:effectLst/>
                          <a:latin typeface="+mn-lt"/>
                          <a:ea typeface="+mn-ea"/>
                          <a:cs typeface="+mn-cs"/>
                        </a:rPr>
                        <a:t>34102cf3</a:t>
                      </a:r>
                      <a:endParaRPr lang="en-US" sz="2200" u="none" strike="noStrike" kern="1200">
                        <a:solidFill>
                          <a:schemeClr val="dk1"/>
                        </a:solidFill>
                        <a:effectLst/>
                        <a:latin typeface="+mn-lt"/>
                        <a:ea typeface="+mn-ea"/>
                        <a:cs typeface="+mn-cs"/>
                      </a:endParaRPr>
                    </a:p>
                  </a:txBody>
                  <a:tcPr marL="7620" marR="7620" marT="7620" marB="0" anchor="ctr"/>
                </a:tc>
                <a:tc>
                  <a:txBody>
                    <a:bodyPr/>
                    <a:p>
                      <a:pPr algn="ctr" fontAlgn="ctr"/>
                      <a:r>
                        <a:rPr lang="en-US" altLang="zh-CN" sz="2200" u="none" strike="noStrike" kern="1200">
                          <a:solidFill>
                            <a:schemeClr val="dk1"/>
                          </a:solidFill>
                          <a:effectLst/>
                          <a:latin typeface="+mn-lt"/>
                          <a:ea typeface="+mn-ea"/>
                          <a:cs typeface="+mn-cs"/>
                        </a:rPr>
                        <a:t>78</a:t>
                      </a:r>
                      <a:endParaRPr lang="en-US" altLang="zh-CN" sz="2200" u="none" strike="noStrike" kern="1200">
                        <a:solidFill>
                          <a:schemeClr val="dk1"/>
                        </a:solidFill>
                        <a:effectLst/>
                        <a:latin typeface="+mn-lt"/>
                        <a:ea typeface="+mn-ea"/>
                        <a:cs typeface="+mn-cs"/>
                      </a:endParaRPr>
                    </a:p>
                  </a:txBody>
                  <a:tcPr marL="7620" marR="7620" marT="7620" marB="0" anchor="ctr"/>
                </a:tc>
                <a:tc>
                  <a:txBody>
                    <a:bodyPr/>
                    <a:p>
                      <a:pPr algn="l" fontAlgn="ctr"/>
                      <a:r>
                        <a:rPr lang="en-US" sz="2200" u="none" strike="noStrike" kern="1200">
                          <a:solidFill>
                            <a:schemeClr val="dk1"/>
                          </a:solidFill>
                          <a:effectLst/>
                          <a:latin typeface="+mn-lt"/>
                          <a:ea typeface="+mn-ea"/>
                          <a:cs typeface="+mn-cs"/>
                        </a:rPr>
                        <a:t>trap:</a:t>
                      </a:r>
                      <a:endParaRPr lang="en-US" sz="2200" u="none" strike="noStrike" kern="1200">
                        <a:solidFill>
                          <a:schemeClr val="dk1"/>
                        </a:solidFill>
                        <a:effectLst/>
                        <a:latin typeface="+mn-lt"/>
                        <a:ea typeface="+mn-ea"/>
                        <a:cs typeface="+mn-cs"/>
                      </a:endParaRPr>
                    </a:p>
                  </a:txBody>
                  <a:tcPr marL="7620" marR="7620" marT="7620" marB="0" anchor="ctr"/>
                </a:tc>
                <a:tc>
                  <a:txBody>
                    <a:bodyPr/>
                    <a:p>
                      <a:pPr algn="l" fontAlgn="ctr"/>
                      <a:r>
                        <a:rPr lang="en-US" sz="2200" u="none" strike="noStrike" kern="1200">
                          <a:solidFill>
                            <a:schemeClr val="dk1"/>
                          </a:solidFill>
                          <a:effectLst/>
                          <a:latin typeface="+mn-lt"/>
                          <a:ea typeface="+mn-ea"/>
                          <a:cs typeface="+mn-cs"/>
                        </a:rPr>
                        <a:t>csrr x25, 0x341 </a:t>
                      </a:r>
                      <a:endParaRPr lang="en-US" sz="2200" u="none" strike="noStrike" kern="1200">
                        <a:solidFill>
                          <a:schemeClr val="dk1"/>
                        </a:solidFill>
                        <a:effectLst/>
                        <a:latin typeface="+mn-lt"/>
                        <a:ea typeface="+mn-ea"/>
                        <a:cs typeface="+mn-cs"/>
                      </a:endParaRPr>
                    </a:p>
                  </a:txBody>
                  <a:tcPr marL="7620" marR="7620" marT="7620" marB="0" anchor="ctr"/>
                </a:tc>
                <a:tc>
                  <a:txBody>
                    <a:bodyPr/>
                    <a:p>
                      <a:pPr algn="l" fontAlgn="ctr"/>
                      <a:r>
                        <a:rPr lang="en-US" sz="2200" u="none" strike="noStrike" kern="1200">
                          <a:solidFill>
                            <a:schemeClr val="dk1"/>
                          </a:solidFill>
                          <a:effectLst/>
                          <a:latin typeface="+mn-lt"/>
                          <a:ea typeface="+mn-ea"/>
                          <a:cs typeface="+mn-cs"/>
                        </a:rPr>
                        <a:t># mepc</a:t>
                      </a:r>
                      <a:endParaRPr lang="en-US" sz="2200" u="none" strike="noStrike" kern="1200">
                        <a:solidFill>
                          <a:schemeClr val="dk1"/>
                        </a:solidFill>
                        <a:effectLst/>
                        <a:latin typeface="+mn-lt"/>
                        <a:ea typeface="+mn-ea"/>
                        <a:cs typeface="+mn-cs"/>
                      </a:endParaRPr>
                    </a:p>
                  </a:txBody>
                  <a:tcPr marL="7620" marR="7620" marT="7620" marB="0" anchor="ctr"/>
                </a:tc>
              </a:tr>
              <a:tr h="175260">
                <a:tc>
                  <a:txBody>
                    <a:bodyPr/>
                    <a:p>
                      <a:pPr algn="ctr" fontAlgn="ctr"/>
                      <a:r>
                        <a:rPr lang="en-US" altLang="zh-CN" sz="2200" u="none" strike="noStrike" kern="1200" dirty="0">
                          <a:solidFill>
                            <a:schemeClr val="dk1"/>
                          </a:solidFill>
                          <a:effectLst/>
                          <a:latin typeface="+mn-lt"/>
                          <a:ea typeface="+mn-ea"/>
                          <a:cs typeface="+mn-cs"/>
                        </a:rPr>
                        <a:t>31</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p>
                      <a:pPr algn="ctr" fontAlgn="ctr"/>
                      <a:r>
                        <a:rPr lang="en-US" sz="2200" u="none" strike="noStrike" kern="1200">
                          <a:solidFill>
                            <a:schemeClr val="dk1"/>
                          </a:solidFill>
                          <a:effectLst/>
                          <a:latin typeface="+mn-lt"/>
                          <a:ea typeface="+mn-ea"/>
                          <a:cs typeface="+mn-cs"/>
                        </a:rPr>
                        <a:t>34202df3</a:t>
                      </a:r>
                      <a:endParaRPr lang="en-US" sz="2200" u="none" strike="noStrike" kern="1200">
                        <a:solidFill>
                          <a:schemeClr val="dk1"/>
                        </a:solidFill>
                        <a:effectLst/>
                        <a:latin typeface="+mn-lt"/>
                        <a:ea typeface="+mn-ea"/>
                        <a:cs typeface="+mn-cs"/>
                      </a:endParaRPr>
                    </a:p>
                  </a:txBody>
                  <a:tcPr marL="7620" marR="7620" marT="7620" marB="0" anchor="ctr"/>
                </a:tc>
                <a:tc>
                  <a:txBody>
                    <a:bodyPr/>
                    <a:p>
                      <a:pPr algn="ctr" fontAlgn="ctr"/>
                      <a:r>
                        <a:rPr lang="en-US" sz="2200" u="none" strike="noStrike" kern="1200">
                          <a:solidFill>
                            <a:schemeClr val="dk1"/>
                          </a:solidFill>
                          <a:effectLst/>
                          <a:latin typeface="+mn-lt"/>
                          <a:ea typeface="+mn-ea"/>
                          <a:cs typeface="+mn-cs"/>
                        </a:rPr>
                        <a:t>7C</a:t>
                      </a:r>
                      <a:endParaRPr lang="en-US" sz="2200" u="none" strike="noStrike" kern="1200">
                        <a:solidFill>
                          <a:schemeClr val="dk1"/>
                        </a:solidFill>
                        <a:effectLst/>
                        <a:latin typeface="+mn-lt"/>
                        <a:ea typeface="+mn-ea"/>
                        <a:cs typeface="+mn-cs"/>
                      </a:endParaRPr>
                    </a:p>
                  </a:txBody>
                  <a:tcPr marL="7620" marR="7620" marT="7620" marB="0" anchor="ctr"/>
                </a:tc>
                <a:tc>
                  <a:txBody>
                    <a:bodyPr/>
                    <a:p>
                      <a:pPr algn="l" fontAlgn="ctr"/>
                      <a:r>
                        <a:rPr lang="zh-CN" altLang="en-US" sz="2200" u="none" strike="noStrike" kern="1200">
                          <a:solidFill>
                            <a:schemeClr val="dk1"/>
                          </a:solidFill>
                          <a:effectLst/>
                          <a:latin typeface="+mn-lt"/>
                          <a:ea typeface="+mn-ea"/>
                          <a:cs typeface="+mn-cs"/>
                        </a:rPr>
                        <a:t>　</a:t>
                      </a:r>
                      <a:endParaRPr lang="zh-CN" altLang="en-US" sz="2200" u="none" strike="noStrike" kern="1200">
                        <a:solidFill>
                          <a:schemeClr val="dk1"/>
                        </a:solidFill>
                        <a:effectLst/>
                        <a:latin typeface="+mn-lt"/>
                        <a:ea typeface="+mn-ea"/>
                        <a:cs typeface="+mn-cs"/>
                      </a:endParaRPr>
                    </a:p>
                  </a:txBody>
                  <a:tcPr marL="7620" marR="7620" marT="7620" marB="0" anchor="ctr"/>
                </a:tc>
                <a:tc>
                  <a:txBody>
                    <a:bodyPr/>
                    <a:p>
                      <a:pPr algn="l" fontAlgn="ctr"/>
                      <a:r>
                        <a:rPr lang="en-US" sz="2200" u="none" strike="noStrike" kern="1200">
                          <a:solidFill>
                            <a:schemeClr val="dk1"/>
                          </a:solidFill>
                          <a:effectLst/>
                          <a:latin typeface="+mn-lt"/>
                          <a:ea typeface="+mn-ea"/>
                          <a:cs typeface="+mn-cs"/>
                        </a:rPr>
                        <a:t>csrr x27, 0x342  </a:t>
                      </a:r>
                      <a:endParaRPr lang="en-US" sz="2200" u="none" strike="noStrike" kern="1200">
                        <a:solidFill>
                          <a:schemeClr val="dk1"/>
                        </a:solidFill>
                        <a:effectLst/>
                        <a:latin typeface="+mn-lt"/>
                        <a:ea typeface="+mn-ea"/>
                        <a:cs typeface="+mn-cs"/>
                      </a:endParaRPr>
                    </a:p>
                  </a:txBody>
                  <a:tcPr marL="7620" marR="7620" marT="7620" marB="0" anchor="ctr"/>
                </a:tc>
                <a:tc>
                  <a:txBody>
                    <a:bodyPr/>
                    <a:p>
                      <a:pPr algn="l" fontAlgn="ctr"/>
                      <a:r>
                        <a:rPr lang="en-US" sz="2200" u="none" strike="noStrike" kern="1200">
                          <a:solidFill>
                            <a:schemeClr val="dk1"/>
                          </a:solidFill>
                          <a:effectLst/>
                          <a:latin typeface="+mn-lt"/>
                          <a:ea typeface="+mn-ea"/>
                          <a:cs typeface="+mn-cs"/>
                        </a:rPr>
                        <a:t># mcause</a:t>
                      </a:r>
                      <a:endParaRPr lang="en-US" sz="2200" u="none" strike="noStrike" kern="1200">
                        <a:solidFill>
                          <a:schemeClr val="dk1"/>
                        </a:solidFill>
                        <a:effectLst/>
                        <a:latin typeface="+mn-lt"/>
                        <a:ea typeface="+mn-ea"/>
                        <a:cs typeface="+mn-cs"/>
                      </a:endParaRPr>
                    </a:p>
                  </a:txBody>
                  <a:tcPr marL="7620" marR="7620" marT="7620" marB="0" anchor="ctr"/>
                </a:tc>
              </a:tr>
              <a:tr h="175260">
                <a:tc>
                  <a:txBody>
                    <a:bodyPr/>
                    <a:p>
                      <a:pPr algn="ctr" fontAlgn="ctr"/>
                      <a:r>
                        <a:rPr lang="en-US" altLang="zh-CN" sz="2200" u="none" strike="noStrike" kern="1200">
                          <a:solidFill>
                            <a:schemeClr val="dk1"/>
                          </a:solidFill>
                          <a:effectLst/>
                          <a:latin typeface="+mn-lt"/>
                          <a:ea typeface="+mn-ea"/>
                          <a:cs typeface="+mn-cs"/>
                        </a:rPr>
                        <a:t>32</a:t>
                      </a:r>
                      <a:endParaRPr lang="en-US" altLang="zh-CN" sz="2200" u="none" strike="noStrike" kern="1200">
                        <a:solidFill>
                          <a:schemeClr val="dk1"/>
                        </a:solidFill>
                        <a:effectLst/>
                        <a:latin typeface="+mn-lt"/>
                        <a:ea typeface="+mn-ea"/>
                        <a:cs typeface="+mn-cs"/>
                      </a:endParaRPr>
                    </a:p>
                  </a:txBody>
                  <a:tcPr marL="7620" marR="7620" marT="7620" marB="0" anchor="ctr"/>
                </a:tc>
                <a:tc>
                  <a:txBody>
                    <a:bodyPr/>
                    <a:p>
                      <a:pPr algn="ctr" fontAlgn="ctr"/>
                      <a:r>
                        <a:rPr lang="en-US" sz="2200" u="none" strike="noStrike" kern="1200" dirty="0">
                          <a:solidFill>
                            <a:schemeClr val="dk1"/>
                          </a:solidFill>
                          <a:effectLst/>
                          <a:latin typeface="+mn-lt"/>
                          <a:ea typeface="+mn-ea"/>
                          <a:cs typeface="+mn-cs"/>
                        </a:rPr>
                        <a:t>30002e73</a:t>
                      </a:r>
                      <a:endParaRPr lang="en-US" sz="2200" u="none" strike="noStrike" kern="1200" dirty="0">
                        <a:solidFill>
                          <a:schemeClr val="dk1"/>
                        </a:solidFill>
                        <a:effectLst/>
                        <a:latin typeface="+mn-lt"/>
                        <a:ea typeface="+mn-ea"/>
                        <a:cs typeface="+mn-cs"/>
                      </a:endParaRPr>
                    </a:p>
                  </a:txBody>
                  <a:tcPr marL="7620" marR="7620" marT="7620" marB="0" anchor="ctr"/>
                </a:tc>
                <a:tc>
                  <a:txBody>
                    <a:bodyPr/>
                    <a:p>
                      <a:pPr algn="ctr" fontAlgn="ctr"/>
                      <a:r>
                        <a:rPr lang="en-US" altLang="zh-CN" sz="2200" u="none" strike="noStrike" kern="1200">
                          <a:solidFill>
                            <a:schemeClr val="dk1"/>
                          </a:solidFill>
                          <a:effectLst/>
                          <a:latin typeface="+mn-lt"/>
                          <a:ea typeface="+mn-ea"/>
                          <a:cs typeface="+mn-cs"/>
                        </a:rPr>
                        <a:t>80</a:t>
                      </a:r>
                      <a:endParaRPr lang="en-US" altLang="zh-CN" sz="2200" u="none" strike="noStrike" kern="1200">
                        <a:solidFill>
                          <a:schemeClr val="dk1"/>
                        </a:solidFill>
                        <a:effectLst/>
                        <a:latin typeface="+mn-lt"/>
                        <a:ea typeface="+mn-ea"/>
                        <a:cs typeface="+mn-cs"/>
                      </a:endParaRPr>
                    </a:p>
                  </a:txBody>
                  <a:tcPr marL="7620" marR="7620" marT="7620" marB="0" anchor="ctr"/>
                </a:tc>
                <a:tc>
                  <a:txBody>
                    <a:bodyPr/>
                    <a:p>
                      <a:pPr algn="l" fontAlgn="ctr"/>
                      <a:r>
                        <a:rPr lang="zh-CN" altLang="en-US" sz="2200" u="none" strike="noStrike" kern="1200">
                          <a:solidFill>
                            <a:schemeClr val="dk1"/>
                          </a:solidFill>
                          <a:effectLst/>
                          <a:latin typeface="+mn-lt"/>
                          <a:ea typeface="+mn-ea"/>
                          <a:cs typeface="+mn-cs"/>
                        </a:rPr>
                        <a:t>　</a:t>
                      </a:r>
                      <a:endParaRPr lang="zh-CN" altLang="en-US" sz="2200" u="none" strike="noStrike" kern="1200">
                        <a:solidFill>
                          <a:schemeClr val="dk1"/>
                        </a:solidFill>
                        <a:effectLst/>
                        <a:latin typeface="+mn-lt"/>
                        <a:ea typeface="+mn-ea"/>
                        <a:cs typeface="+mn-cs"/>
                      </a:endParaRPr>
                    </a:p>
                  </a:txBody>
                  <a:tcPr marL="7620" marR="7620" marT="7620" marB="0" anchor="ctr"/>
                </a:tc>
                <a:tc>
                  <a:txBody>
                    <a:bodyPr/>
                    <a:p>
                      <a:pPr algn="l" fontAlgn="ctr"/>
                      <a:r>
                        <a:rPr lang="en-US" sz="2200" u="none" strike="noStrike" kern="1200">
                          <a:solidFill>
                            <a:schemeClr val="dk1"/>
                          </a:solidFill>
                          <a:effectLst/>
                          <a:latin typeface="+mn-lt"/>
                          <a:ea typeface="+mn-ea"/>
                          <a:cs typeface="+mn-cs"/>
                        </a:rPr>
                        <a:t>csrr x28, 0x300  </a:t>
                      </a:r>
                      <a:endParaRPr lang="en-US" sz="2200" u="none" strike="noStrike" kern="1200">
                        <a:solidFill>
                          <a:schemeClr val="dk1"/>
                        </a:solidFill>
                        <a:effectLst/>
                        <a:latin typeface="+mn-lt"/>
                        <a:ea typeface="+mn-ea"/>
                        <a:cs typeface="+mn-cs"/>
                      </a:endParaRPr>
                    </a:p>
                  </a:txBody>
                  <a:tcPr marL="7620" marR="7620" marT="7620" marB="0" anchor="ctr"/>
                </a:tc>
                <a:tc>
                  <a:txBody>
                    <a:bodyPr/>
                    <a:p>
                      <a:pPr algn="l" fontAlgn="ctr"/>
                      <a:r>
                        <a:rPr lang="en-US" sz="2200" u="none" strike="noStrike" kern="1200">
                          <a:solidFill>
                            <a:schemeClr val="dk1"/>
                          </a:solidFill>
                          <a:effectLst/>
                          <a:latin typeface="+mn-lt"/>
                          <a:ea typeface="+mn-ea"/>
                          <a:cs typeface="+mn-cs"/>
                        </a:rPr>
                        <a:t># mstatus</a:t>
                      </a:r>
                      <a:endParaRPr lang="en-US" sz="2200" u="none" strike="noStrike" kern="1200">
                        <a:solidFill>
                          <a:schemeClr val="dk1"/>
                        </a:solidFill>
                        <a:effectLst/>
                        <a:latin typeface="+mn-lt"/>
                        <a:ea typeface="+mn-ea"/>
                        <a:cs typeface="+mn-cs"/>
                      </a:endParaRPr>
                    </a:p>
                  </a:txBody>
                  <a:tcPr marL="7620" marR="7620" marT="7620" marB="0" anchor="ctr"/>
                </a:tc>
              </a:tr>
              <a:tr h="175260">
                <a:tc>
                  <a:txBody>
                    <a:bodyPr/>
                    <a:p>
                      <a:pPr algn="ctr" fontAlgn="ctr"/>
                      <a:r>
                        <a:rPr lang="en-US" altLang="zh-CN" sz="2200" u="none" strike="noStrike" kern="1200">
                          <a:solidFill>
                            <a:schemeClr val="dk1"/>
                          </a:solidFill>
                          <a:effectLst/>
                          <a:latin typeface="+mn-lt"/>
                          <a:ea typeface="+mn-ea"/>
                          <a:cs typeface="+mn-cs"/>
                        </a:rPr>
                        <a:t>33</a:t>
                      </a:r>
                      <a:endParaRPr lang="en-US" altLang="zh-CN" sz="2200" u="none" strike="noStrike" kern="1200">
                        <a:solidFill>
                          <a:schemeClr val="dk1"/>
                        </a:solidFill>
                        <a:effectLst/>
                        <a:latin typeface="+mn-lt"/>
                        <a:ea typeface="+mn-ea"/>
                        <a:cs typeface="+mn-cs"/>
                      </a:endParaRPr>
                    </a:p>
                  </a:txBody>
                  <a:tcPr marL="7620" marR="7620" marT="7620" marB="0" anchor="ctr"/>
                </a:tc>
                <a:tc>
                  <a:txBody>
                    <a:bodyPr/>
                    <a:p>
                      <a:pPr algn="ctr" fontAlgn="ctr"/>
                      <a:r>
                        <a:rPr lang="en-US" sz="2200" u="none" strike="noStrike" kern="1200" dirty="0">
                          <a:solidFill>
                            <a:schemeClr val="dk1"/>
                          </a:solidFill>
                          <a:effectLst/>
                          <a:latin typeface="+mn-lt"/>
                          <a:ea typeface="+mn-ea"/>
                          <a:cs typeface="+mn-cs"/>
                        </a:rPr>
                        <a:t>30402ef3</a:t>
                      </a:r>
                      <a:endParaRPr lang="en-US" sz="2200" u="none" strike="noStrike" kern="1200" dirty="0">
                        <a:solidFill>
                          <a:schemeClr val="dk1"/>
                        </a:solidFill>
                        <a:effectLst/>
                        <a:latin typeface="+mn-lt"/>
                        <a:ea typeface="+mn-ea"/>
                        <a:cs typeface="+mn-cs"/>
                      </a:endParaRPr>
                    </a:p>
                  </a:txBody>
                  <a:tcPr marL="7620" marR="7620" marT="7620" marB="0" anchor="ctr"/>
                </a:tc>
                <a:tc>
                  <a:txBody>
                    <a:bodyPr/>
                    <a:p>
                      <a:pPr algn="ctr" fontAlgn="ctr"/>
                      <a:r>
                        <a:rPr lang="en-US" altLang="zh-CN" sz="2200" u="none" strike="noStrike" kern="1200">
                          <a:solidFill>
                            <a:schemeClr val="dk1"/>
                          </a:solidFill>
                          <a:effectLst/>
                          <a:latin typeface="+mn-lt"/>
                          <a:ea typeface="+mn-ea"/>
                          <a:cs typeface="+mn-cs"/>
                        </a:rPr>
                        <a:t>84</a:t>
                      </a:r>
                      <a:endParaRPr lang="en-US" altLang="zh-CN" sz="2200" u="none" strike="noStrike" kern="1200">
                        <a:solidFill>
                          <a:schemeClr val="dk1"/>
                        </a:solidFill>
                        <a:effectLst/>
                        <a:latin typeface="+mn-lt"/>
                        <a:ea typeface="+mn-ea"/>
                        <a:cs typeface="+mn-cs"/>
                      </a:endParaRPr>
                    </a:p>
                  </a:txBody>
                  <a:tcPr marL="7620" marR="7620" marT="7620" marB="0" anchor="ctr"/>
                </a:tc>
                <a:tc>
                  <a:txBody>
                    <a:bodyPr/>
                    <a:p>
                      <a:pPr algn="l" fontAlgn="ctr"/>
                      <a:r>
                        <a:rPr lang="zh-CN" altLang="en-US" sz="2200" u="none" strike="noStrike" kern="1200">
                          <a:solidFill>
                            <a:schemeClr val="dk1"/>
                          </a:solidFill>
                          <a:effectLst/>
                          <a:latin typeface="+mn-lt"/>
                          <a:ea typeface="+mn-ea"/>
                          <a:cs typeface="+mn-cs"/>
                        </a:rPr>
                        <a:t>　</a:t>
                      </a:r>
                      <a:endParaRPr lang="zh-CN" altLang="en-US" sz="2200" u="none" strike="noStrike" kern="1200">
                        <a:solidFill>
                          <a:schemeClr val="dk1"/>
                        </a:solidFill>
                        <a:effectLst/>
                        <a:latin typeface="+mn-lt"/>
                        <a:ea typeface="+mn-ea"/>
                        <a:cs typeface="+mn-cs"/>
                      </a:endParaRPr>
                    </a:p>
                  </a:txBody>
                  <a:tcPr marL="7620" marR="7620" marT="7620" marB="0" anchor="ctr"/>
                </a:tc>
                <a:tc>
                  <a:txBody>
                    <a:bodyPr/>
                    <a:p>
                      <a:pPr algn="l" fontAlgn="ctr"/>
                      <a:r>
                        <a:rPr lang="en-US" sz="2200" u="none" strike="noStrike" kern="1200">
                          <a:solidFill>
                            <a:schemeClr val="dk1"/>
                          </a:solidFill>
                          <a:effectLst/>
                          <a:latin typeface="+mn-lt"/>
                          <a:ea typeface="+mn-ea"/>
                          <a:cs typeface="+mn-cs"/>
                        </a:rPr>
                        <a:t>csrr x29, 0x304 </a:t>
                      </a:r>
                      <a:endParaRPr lang="en-US" sz="2200" u="none" strike="noStrike" kern="1200">
                        <a:solidFill>
                          <a:schemeClr val="dk1"/>
                        </a:solidFill>
                        <a:effectLst/>
                        <a:latin typeface="+mn-lt"/>
                        <a:ea typeface="+mn-ea"/>
                        <a:cs typeface="+mn-cs"/>
                      </a:endParaRPr>
                    </a:p>
                  </a:txBody>
                  <a:tcPr marL="7620" marR="7620" marT="7620" marB="0" anchor="ctr"/>
                </a:tc>
                <a:tc>
                  <a:txBody>
                    <a:bodyPr/>
                    <a:p>
                      <a:pPr algn="l" fontAlgn="ctr"/>
                      <a:r>
                        <a:rPr lang="en-US" sz="2200" u="none" strike="noStrike" kern="1200">
                          <a:solidFill>
                            <a:schemeClr val="dk1"/>
                          </a:solidFill>
                          <a:effectLst/>
                          <a:latin typeface="+mn-lt"/>
                          <a:ea typeface="+mn-ea"/>
                          <a:cs typeface="+mn-cs"/>
                        </a:rPr>
                        <a:t># mie</a:t>
                      </a:r>
                      <a:endParaRPr lang="en-US" sz="2200" u="none" strike="noStrike" kern="1200">
                        <a:solidFill>
                          <a:schemeClr val="dk1"/>
                        </a:solidFill>
                        <a:effectLst/>
                        <a:latin typeface="+mn-lt"/>
                        <a:ea typeface="+mn-ea"/>
                        <a:cs typeface="+mn-cs"/>
                      </a:endParaRPr>
                    </a:p>
                  </a:txBody>
                  <a:tcPr marL="7620" marR="7620" marT="7620" marB="0" anchor="ctr"/>
                </a:tc>
              </a:tr>
              <a:tr h="175260">
                <a:tc>
                  <a:txBody>
                    <a:bodyPr/>
                    <a:p>
                      <a:pPr algn="ctr" fontAlgn="ctr"/>
                      <a:r>
                        <a:rPr lang="en-US" altLang="zh-CN" sz="2200" u="none" strike="noStrike" kern="1200">
                          <a:solidFill>
                            <a:schemeClr val="dk1"/>
                          </a:solidFill>
                          <a:effectLst/>
                          <a:latin typeface="+mn-lt"/>
                          <a:ea typeface="+mn-ea"/>
                          <a:cs typeface="+mn-cs"/>
                        </a:rPr>
                        <a:t>34</a:t>
                      </a:r>
                      <a:endParaRPr lang="en-US" altLang="zh-CN" sz="2200" u="none" strike="noStrike" kern="1200">
                        <a:solidFill>
                          <a:schemeClr val="dk1"/>
                        </a:solidFill>
                        <a:effectLst/>
                        <a:latin typeface="+mn-lt"/>
                        <a:ea typeface="+mn-ea"/>
                        <a:cs typeface="+mn-cs"/>
                      </a:endParaRPr>
                    </a:p>
                  </a:txBody>
                  <a:tcPr marL="7620" marR="7620" marT="7620" marB="0" anchor="ctr"/>
                </a:tc>
                <a:tc>
                  <a:txBody>
                    <a:bodyPr/>
                    <a:p>
                      <a:pPr algn="ctr" fontAlgn="ctr"/>
                      <a:r>
                        <a:rPr lang="en-US" sz="2200" u="none" strike="noStrike" kern="1200" dirty="0">
                          <a:solidFill>
                            <a:schemeClr val="dk1"/>
                          </a:solidFill>
                          <a:effectLst/>
                          <a:latin typeface="+mn-lt"/>
                          <a:ea typeface="+mn-ea"/>
                          <a:cs typeface="+mn-cs"/>
                        </a:rPr>
                        <a:t>34402f73</a:t>
                      </a:r>
                      <a:endParaRPr lang="en-US" sz="2200" u="none" strike="noStrike" kern="1200" dirty="0">
                        <a:solidFill>
                          <a:schemeClr val="dk1"/>
                        </a:solidFill>
                        <a:effectLst/>
                        <a:latin typeface="+mn-lt"/>
                        <a:ea typeface="+mn-ea"/>
                        <a:cs typeface="+mn-cs"/>
                      </a:endParaRPr>
                    </a:p>
                  </a:txBody>
                  <a:tcPr marL="7620" marR="7620" marT="7620" marB="0" anchor="ctr"/>
                </a:tc>
                <a:tc>
                  <a:txBody>
                    <a:bodyPr/>
                    <a:p>
                      <a:pPr algn="ctr" fontAlgn="ctr"/>
                      <a:r>
                        <a:rPr lang="en-US" altLang="zh-CN" sz="2200" u="none" strike="noStrike" kern="1200">
                          <a:solidFill>
                            <a:schemeClr val="dk1"/>
                          </a:solidFill>
                          <a:effectLst/>
                          <a:latin typeface="+mn-lt"/>
                          <a:ea typeface="+mn-ea"/>
                          <a:cs typeface="+mn-cs"/>
                        </a:rPr>
                        <a:t>88</a:t>
                      </a:r>
                      <a:endParaRPr lang="en-US" altLang="zh-CN" sz="2200" u="none" strike="noStrike" kern="1200">
                        <a:solidFill>
                          <a:schemeClr val="dk1"/>
                        </a:solidFill>
                        <a:effectLst/>
                        <a:latin typeface="+mn-lt"/>
                        <a:ea typeface="+mn-ea"/>
                        <a:cs typeface="+mn-cs"/>
                      </a:endParaRPr>
                    </a:p>
                  </a:txBody>
                  <a:tcPr marL="7620" marR="7620" marT="7620" marB="0" anchor="ctr"/>
                </a:tc>
                <a:tc>
                  <a:txBody>
                    <a:bodyPr/>
                    <a:p>
                      <a:pPr algn="l" fontAlgn="ctr"/>
                      <a:r>
                        <a:rPr lang="zh-CN" altLang="en-US" sz="2200" u="none" strike="noStrike" kern="1200" dirty="0">
                          <a:solidFill>
                            <a:schemeClr val="dk1"/>
                          </a:solidFill>
                          <a:effectLst/>
                          <a:latin typeface="+mn-lt"/>
                          <a:ea typeface="+mn-ea"/>
                          <a:cs typeface="+mn-cs"/>
                        </a:rPr>
                        <a:t>　</a:t>
                      </a:r>
                      <a:endParaRPr lang="zh-CN" altLang="en-US" sz="2200" u="none" strike="noStrike" kern="1200" dirty="0">
                        <a:solidFill>
                          <a:schemeClr val="dk1"/>
                        </a:solidFill>
                        <a:effectLst/>
                        <a:latin typeface="+mn-lt"/>
                        <a:ea typeface="+mn-ea"/>
                        <a:cs typeface="+mn-cs"/>
                      </a:endParaRPr>
                    </a:p>
                  </a:txBody>
                  <a:tcPr marL="7620" marR="7620" marT="7620" marB="0" anchor="ctr"/>
                </a:tc>
                <a:tc>
                  <a:txBody>
                    <a:bodyPr/>
                    <a:p>
                      <a:pPr algn="l" fontAlgn="ctr"/>
                      <a:r>
                        <a:rPr lang="en-US" sz="2200" u="none" strike="noStrike" kern="1200">
                          <a:solidFill>
                            <a:schemeClr val="dk1"/>
                          </a:solidFill>
                          <a:effectLst/>
                          <a:latin typeface="+mn-lt"/>
                          <a:ea typeface="+mn-ea"/>
                          <a:cs typeface="+mn-cs"/>
                        </a:rPr>
                        <a:t>csrr x30, 0x344 </a:t>
                      </a:r>
                      <a:endParaRPr lang="en-US" sz="2200" u="none" strike="noStrike" kern="1200">
                        <a:solidFill>
                          <a:schemeClr val="dk1"/>
                        </a:solidFill>
                        <a:effectLst/>
                        <a:latin typeface="+mn-lt"/>
                        <a:ea typeface="+mn-ea"/>
                        <a:cs typeface="+mn-cs"/>
                      </a:endParaRPr>
                    </a:p>
                  </a:txBody>
                  <a:tcPr marL="7620" marR="7620" marT="7620" marB="0" anchor="ctr"/>
                </a:tc>
                <a:tc>
                  <a:txBody>
                    <a:bodyPr/>
                    <a:p>
                      <a:pPr algn="l" fontAlgn="ctr"/>
                      <a:r>
                        <a:rPr lang="en-US" sz="2200" u="none" strike="noStrike" kern="1200">
                          <a:solidFill>
                            <a:schemeClr val="dk1"/>
                          </a:solidFill>
                          <a:effectLst/>
                          <a:latin typeface="+mn-lt"/>
                          <a:ea typeface="+mn-ea"/>
                          <a:cs typeface="+mn-cs"/>
                        </a:rPr>
                        <a:t># mip</a:t>
                      </a:r>
                      <a:endParaRPr lang="en-US" sz="2200" u="none" strike="noStrike" kern="1200">
                        <a:solidFill>
                          <a:schemeClr val="dk1"/>
                        </a:solidFill>
                        <a:effectLst/>
                        <a:latin typeface="+mn-lt"/>
                        <a:ea typeface="+mn-ea"/>
                        <a:cs typeface="+mn-cs"/>
                      </a:endParaRPr>
                    </a:p>
                  </a:txBody>
                  <a:tcPr marL="7620" marR="7620" marT="7620" marB="0" anchor="ctr"/>
                </a:tc>
              </a:tr>
              <a:tr h="175260">
                <a:tc>
                  <a:txBody>
                    <a:bodyPr/>
                    <a:p>
                      <a:pPr algn="ctr" fontAlgn="ctr"/>
                      <a:r>
                        <a:rPr lang="en-US" altLang="zh-CN" sz="2200" u="none" strike="noStrike" kern="1200">
                          <a:solidFill>
                            <a:schemeClr val="dk1"/>
                          </a:solidFill>
                          <a:effectLst/>
                          <a:latin typeface="+mn-lt"/>
                          <a:ea typeface="+mn-ea"/>
                          <a:cs typeface="+mn-cs"/>
                        </a:rPr>
                        <a:t>35</a:t>
                      </a:r>
                      <a:endParaRPr lang="en-US" altLang="zh-CN" sz="2200" u="none" strike="noStrike" kern="1200">
                        <a:solidFill>
                          <a:schemeClr val="dk1"/>
                        </a:solidFill>
                        <a:effectLst/>
                        <a:latin typeface="+mn-lt"/>
                        <a:ea typeface="+mn-ea"/>
                        <a:cs typeface="+mn-cs"/>
                      </a:endParaRPr>
                    </a:p>
                  </a:txBody>
                  <a:tcPr marL="7620" marR="7620" marT="7620" marB="0" anchor="ctr"/>
                </a:tc>
                <a:tc>
                  <a:txBody>
                    <a:bodyPr/>
                    <a:p>
                      <a:pPr algn="ctr" fontAlgn="ctr"/>
                      <a:r>
                        <a:rPr lang="en-US" sz="2200" u="none" strike="noStrike" kern="1200" dirty="0">
                          <a:solidFill>
                            <a:schemeClr val="dk1"/>
                          </a:solidFill>
                          <a:effectLst/>
                          <a:latin typeface="+mn-lt"/>
                          <a:ea typeface="+mn-ea"/>
                          <a:cs typeface="+mn-cs"/>
                        </a:rPr>
                        <a:t>004c8113</a:t>
                      </a:r>
                      <a:endParaRPr lang="en-US" sz="2200" u="none" strike="noStrike" kern="1200" dirty="0">
                        <a:solidFill>
                          <a:schemeClr val="dk1"/>
                        </a:solidFill>
                        <a:effectLst/>
                        <a:latin typeface="+mn-lt"/>
                        <a:ea typeface="+mn-ea"/>
                        <a:cs typeface="+mn-cs"/>
                      </a:endParaRPr>
                    </a:p>
                  </a:txBody>
                  <a:tcPr marL="7620" marR="7620" marT="7620" marB="0" anchor="ctr"/>
                </a:tc>
                <a:tc>
                  <a:txBody>
                    <a:bodyPr/>
                    <a:p>
                      <a:pPr algn="ctr" fontAlgn="ctr"/>
                      <a:r>
                        <a:rPr lang="en-US" sz="2200" u="none" strike="noStrike" kern="1200">
                          <a:solidFill>
                            <a:schemeClr val="dk1"/>
                          </a:solidFill>
                          <a:effectLst/>
                          <a:latin typeface="+mn-lt"/>
                          <a:ea typeface="+mn-ea"/>
                          <a:cs typeface="+mn-cs"/>
                        </a:rPr>
                        <a:t>8C</a:t>
                      </a:r>
                      <a:endParaRPr lang="en-US" sz="2200" u="none" strike="noStrike" kern="1200">
                        <a:solidFill>
                          <a:schemeClr val="dk1"/>
                        </a:solidFill>
                        <a:effectLst/>
                        <a:latin typeface="+mn-lt"/>
                        <a:ea typeface="+mn-ea"/>
                        <a:cs typeface="+mn-cs"/>
                      </a:endParaRPr>
                    </a:p>
                  </a:txBody>
                  <a:tcPr marL="7620" marR="7620" marT="7620" marB="0" anchor="ctr"/>
                </a:tc>
                <a:tc>
                  <a:txBody>
                    <a:bodyPr/>
                    <a:p>
                      <a:pPr algn="l" fontAlgn="ctr"/>
                      <a:r>
                        <a:rPr lang="zh-CN" altLang="en-US" sz="2200" u="none" strike="noStrike" kern="1200">
                          <a:solidFill>
                            <a:schemeClr val="dk1"/>
                          </a:solidFill>
                          <a:effectLst/>
                          <a:latin typeface="+mn-lt"/>
                          <a:ea typeface="+mn-ea"/>
                          <a:cs typeface="+mn-cs"/>
                        </a:rPr>
                        <a:t>　</a:t>
                      </a:r>
                      <a:endParaRPr lang="zh-CN" altLang="en-US" sz="2200" u="none" strike="noStrike" kern="1200">
                        <a:solidFill>
                          <a:schemeClr val="dk1"/>
                        </a:solidFill>
                        <a:effectLst/>
                        <a:latin typeface="+mn-lt"/>
                        <a:ea typeface="+mn-ea"/>
                        <a:cs typeface="+mn-cs"/>
                      </a:endParaRPr>
                    </a:p>
                  </a:txBody>
                  <a:tcPr marL="7620" marR="7620" marT="7620" marB="0" anchor="ctr"/>
                </a:tc>
                <a:tc>
                  <a:txBody>
                    <a:bodyPr/>
                    <a:p>
                      <a:pPr algn="l" fontAlgn="ctr"/>
                      <a:r>
                        <a:rPr lang="en-US" sz="2200" u="none" strike="noStrike" kern="1200">
                          <a:solidFill>
                            <a:schemeClr val="dk1"/>
                          </a:solidFill>
                          <a:effectLst/>
                          <a:latin typeface="+mn-lt"/>
                          <a:ea typeface="+mn-ea"/>
                          <a:cs typeface="+mn-cs"/>
                        </a:rPr>
                        <a:t>addi x2, x25, 4</a:t>
                      </a:r>
                      <a:endParaRPr lang="en-US" sz="2200" u="none" strike="noStrike" kern="1200">
                        <a:solidFill>
                          <a:schemeClr val="dk1"/>
                        </a:solidFill>
                        <a:effectLst/>
                        <a:latin typeface="+mn-lt"/>
                        <a:ea typeface="+mn-ea"/>
                        <a:cs typeface="+mn-cs"/>
                      </a:endParaRPr>
                    </a:p>
                  </a:txBody>
                  <a:tcPr marL="7620" marR="7620" marT="7620" marB="0" anchor="ctr"/>
                </a:tc>
                <a:tc>
                  <a:txBody>
                    <a:bodyPr/>
                    <a:p>
                      <a:pPr algn="l" fontAlgn="ctr"/>
                      <a:r>
                        <a:rPr lang="zh-CN" altLang="en-US" sz="2200" u="none" strike="noStrike" kern="1200">
                          <a:solidFill>
                            <a:schemeClr val="dk1"/>
                          </a:solidFill>
                          <a:effectLst/>
                          <a:latin typeface="+mn-lt"/>
                          <a:ea typeface="+mn-ea"/>
                          <a:cs typeface="+mn-cs"/>
                        </a:rPr>
                        <a:t>　</a:t>
                      </a:r>
                      <a:endParaRPr lang="zh-CN" altLang="en-US" sz="2200" u="none" strike="noStrike" kern="1200">
                        <a:solidFill>
                          <a:schemeClr val="dk1"/>
                        </a:solidFill>
                        <a:effectLst/>
                        <a:latin typeface="+mn-lt"/>
                        <a:ea typeface="+mn-ea"/>
                        <a:cs typeface="+mn-cs"/>
                      </a:endParaRPr>
                    </a:p>
                  </a:txBody>
                  <a:tcPr marL="7620" marR="7620" marT="7620" marB="0" anchor="ctr"/>
                </a:tc>
              </a:tr>
              <a:tr h="175260">
                <a:tc>
                  <a:txBody>
                    <a:bodyPr/>
                    <a:p>
                      <a:pPr algn="ctr" fontAlgn="ctr"/>
                      <a:r>
                        <a:rPr lang="en-US" altLang="zh-CN" sz="2200" u="none" strike="noStrike" kern="1200">
                          <a:solidFill>
                            <a:schemeClr val="dk1"/>
                          </a:solidFill>
                          <a:effectLst/>
                          <a:latin typeface="+mn-lt"/>
                          <a:ea typeface="+mn-ea"/>
                          <a:cs typeface="+mn-cs"/>
                        </a:rPr>
                        <a:t>36</a:t>
                      </a:r>
                      <a:endParaRPr lang="en-US" altLang="zh-CN" sz="2200" u="none" strike="noStrike" kern="1200">
                        <a:solidFill>
                          <a:schemeClr val="dk1"/>
                        </a:solidFill>
                        <a:effectLst/>
                        <a:latin typeface="+mn-lt"/>
                        <a:ea typeface="+mn-ea"/>
                        <a:cs typeface="+mn-cs"/>
                      </a:endParaRPr>
                    </a:p>
                  </a:txBody>
                  <a:tcPr marL="7620" marR="7620" marT="7620" marB="0" anchor="ctr"/>
                </a:tc>
                <a:tc>
                  <a:txBody>
                    <a:bodyPr/>
                    <a:p>
                      <a:pPr algn="ctr" fontAlgn="ctr"/>
                      <a:r>
                        <a:rPr lang="en-US" altLang="zh-CN" sz="2200" u="none" strike="noStrike" kern="1200" dirty="0">
                          <a:solidFill>
                            <a:schemeClr val="dk1"/>
                          </a:solidFill>
                          <a:effectLst/>
                          <a:latin typeface="+mn-lt"/>
                          <a:ea typeface="+mn-ea"/>
                          <a:cs typeface="+mn-cs"/>
                        </a:rPr>
                        <a:t>34111073</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p>
                      <a:pPr algn="ctr" fontAlgn="ctr"/>
                      <a:r>
                        <a:rPr lang="en-US" altLang="zh-CN" sz="2200" u="none" strike="noStrike" kern="1200" dirty="0">
                          <a:solidFill>
                            <a:schemeClr val="dk1"/>
                          </a:solidFill>
                          <a:effectLst/>
                          <a:latin typeface="+mn-lt"/>
                          <a:ea typeface="+mn-ea"/>
                          <a:cs typeface="+mn-cs"/>
                        </a:rPr>
                        <a:t>90</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p>
                      <a:pPr algn="l" fontAlgn="ctr"/>
                      <a:r>
                        <a:rPr lang="zh-CN" altLang="en-US" sz="2200" u="none" strike="noStrike" kern="1200">
                          <a:solidFill>
                            <a:schemeClr val="dk1"/>
                          </a:solidFill>
                          <a:effectLst/>
                          <a:latin typeface="+mn-lt"/>
                          <a:ea typeface="+mn-ea"/>
                          <a:cs typeface="+mn-cs"/>
                        </a:rPr>
                        <a:t>　</a:t>
                      </a:r>
                      <a:endParaRPr lang="zh-CN" altLang="en-US" sz="2200" u="none" strike="noStrike" kern="1200">
                        <a:solidFill>
                          <a:schemeClr val="dk1"/>
                        </a:solidFill>
                        <a:effectLst/>
                        <a:latin typeface="+mn-lt"/>
                        <a:ea typeface="+mn-ea"/>
                        <a:cs typeface="+mn-cs"/>
                      </a:endParaRPr>
                    </a:p>
                  </a:txBody>
                  <a:tcPr marL="7620" marR="7620" marT="7620" marB="0" anchor="ctr"/>
                </a:tc>
                <a:tc>
                  <a:txBody>
                    <a:bodyPr/>
                    <a:p>
                      <a:pPr algn="l" fontAlgn="ctr"/>
                      <a:r>
                        <a:rPr lang="en-US" sz="2200" u="none" strike="noStrike" kern="1200">
                          <a:solidFill>
                            <a:schemeClr val="dk1"/>
                          </a:solidFill>
                          <a:effectLst/>
                          <a:latin typeface="+mn-lt"/>
                          <a:ea typeface="+mn-ea"/>
                          <a:cs typeface="+mn-cs"/>
                        </a:rPr>
                        <a:t>csrw 0x341, x2</a:t>
                      </a:r>
                      <a:endParaRPr lang="en-US" sz="2200" u="none" strike="noStrike" kern="1200">
                        <a:solidFill>
                          <a:schemeClr val="dk1"/>
                        </a:solidFill>
                        <a:effectLst/>
                        <a:latin typeface="+mn-lt"/>
                        <a:ea typeface="+mn-ea"/>
                        <a:cs typeface="+mn-cs"/>
                      </a:endParaRPr>
                    </a:p>
                  </a:txBody>
                  <a:tcPr marL="7620" marR="7620" marT="7620" marB="0" anchor="ctr"/>
                </a:tc>
                <a:tc>
                  <a:txBody>
                    <a:bodyPr/>
                    <a:p>
                      <a:pPr algn="l" fontAlgn="ctr"/>
                      <a:r>
                        <a:rPr lang="zh-CN" altLang="en-US" sz="2200" u="none" strike="noStrike" kern="1200">
                          <a:solidFill>
                            <a:schemeClr val="dk1"/>
                          </a:solidFill>
                          <a:effectLst/>
                          <a:latin typeface="+mn-lt"/>
                          <a:ea typeface="+mn-ea"/>
                          <a:cs typeface="+mn-cs"/>
                        </a:rPr>
                        <a:t>　</a:t>
                      </a:r>
                      <a:endParaRPr lang="zh-CN" altLang="en-US" sz="2200" u="none" strike="noStrike" kern="1200">
                        <a:solidFill>
                          <a:schemeClr val="dk1"/>
                        </a:solidFill>
                        <a:effectLst/>
                        <a:latin typeface="+mn-lt"/>
                        <a:ea typeface="+mn-ea"/>
                        <a:cs typeface="+mn-cs"/>
                      </a:endParaRPr>
                    </a:p>
                  </a:txBody>
                  <a:tcPr marL="7620" marR="7620" marT="7620" marB="0" anchor="ctr"/>
                </a:tc>
              </a:tr>
              <a:tr h="175260">
                <a:tc>
                  <a:txBody>
                    <a:bodyPr/>
                    <a:p>
                      <a:pPr algn="ctr" fontAlgn="ctr"/>
                      <a:r>
                        <a:rPr lang="en-US" altLang="zh-CN" sz="2200" u="none" strike="noStrike" kern="1200">
                          <a:solidFill>
                            <a:schemeClr val="dk1"/>
                          </a:solidFill>
                          <a:effectLst/>
                          <a:latin typeface="+mn-lt"/>
                          <a:ea typeface="+mn-ea"/>
                          <a:cs typeface="+mn-cs"/>
                        </a:rPr>
                        <a:t>37</a:t>
                      </a:r>
                      <a:endParaRPr lang="en-US" altLang="zh-CN" sz="2200" u="none" strike="noStrike" kern="1200">
                        <a:solidFill>
                          <a:schemeClr val="dk1"/>
                        </a:solidFill>
                        <a:effectLst/>
                        <a:latin typeface="+mn-lt"/>
                        <a:ea typeface="+mn-ea"/>
                        <a:cs typeface="+mn-cs"/>
                      </a:endParaRPr>
                    </a:p>
                  </a:txBody>
                  <a:tcPr marL="7620" marR="7620" marT="7620" marB="0" anchor="ctr"/>
                </a:tc>
                <a:tc>
                  <a:txBody>
                    <a:bodyPr/>
                    <a:p>
                      <a:pPr algn="ctr" fontAlgn="ctr"/>
                      <a:r>
                        <a:rPr lang="en-US" altLang="zh-CN" sz="2200" u="none" strike="noStrike" kern="1200">
                          <a:solidFill>
                            <a:schemeClr val="dk1"/>
                          </a:solidFill>
                          <a:effectLst/>
                          <a:latin typeface="+mn-lt"/>
                          <a:ea typeface="+mn-ea"/>
                          <a:cs typeface="+mn-cs"/>
                        </a:rPr>
                        <a:t>30200073</a:t>
                      </a:r>
                      <a:endParaRPr lang="en-US" altLang="zh-CN" sz="2200" u="none" strike="noStrike" kern="1200">
                        <a:solidFill>
                          <a:schemeClr val="dk1"/>
                        </a:solidFill>
                        <a:effectLst/>
                        <a:latin typeface="+mn-lt"/>
                        <a:ea typeface="+mn-ea"/>
                        <a:cs typeface="+mn-cs"/>
                      </a:endParaRPr>
                    </a:p>
                  </a:txBody>
                  <a:tcPr marL="7620" marR="7620" marT="7620" marB="0" anchor="ctr"/>
                </a:tc>
                <a:tc>
                  <a:txBody>
                    <a:bodyPr/>
                    <a:p>
                      <a:pPr algn="ctr" fontAlgn="ctr"/>
                      <a:r>
                        <a:rPr lang="en-US" altLang="zh-CN" sz="2200" u="none" strike="noStrike" kern="1200" dirty="0">
                          <a:solidFill>
                            <a:schemeClr val="dk1"/>
                          </a:solidFill>
                          <a:effectLst/>
                          <a:latin typeface="+mn-lt"/>
                          <a:ea typeface="+mn-ea"/>
                          <a:cs typeface="+mn-cs"/>
                        </a:rPr>
                        <a:t>94</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p>
                      <a:pPr algn="l" fontAlgn="ctr"/>
                      <a:r>
                        <a:rPr lang="zh-CN" altLang="en-US" sz="2200" u="none" strike="noStrike" kern="1200">
                          <a:solidFill>
                            <a:schemeClr val="dk1"/>
                          </a:solidFill>
                          <a:effectLst/>
                          <a:latin typeface="+mn-lt"/>
                          <a:ea typeface="+mn-ea"/>
                          <a:cs typeface="+mn-cs"/>
                        </a:rPr>
                        <a:t>　</a:t>
                      </a:r>
                      <a:endParaRPr lang="zh-CN" altLang="en-US" sz="2200" u="none" strike="noStrike" kern="1200">
                        <a:solidFill>
                          <a:schemeClr val="dk1"/>
                        </a:solidFill>
                        <a:effectLst/>
                        <a:latin typeface="+mn-lt"/>
                        <a:ea typeface="+mn-ea"/>
                        <a:cs typeface="+mn-cs"/>
                      </a:endParaRPr>
                    </a:p>
                  </a:txBody>
                  <a:tcPr marL="7620" marR="7620" marT="7620" marB="0" anchor="ctr"/>
                </a:tc>
                <a:tc>
                  <a:txBody>
                    <a:bodyPr/>
                    <a:p>
                      <a:pPr algn="l" fontAlgn="ctr"/>
                      <a:r>
                        <a:rPr lang="en-US" sz="2200" u="none" strike="noStrike" kern="1200">
                          <a:solidFill>
                            <a:schemeClr val="dk1"/>
                          </a:solidFill>
                          <a:effectLst/>
                          <a:latin typeface="+mn-lt"/>
                          <a:ea typeface="+mn-ea"/>
                          <a:cs typeface="+mn-cs"/>
                        </a:rPr>
                        <a:t>mret</a:t>
                      </a:r>
                      <a:endParaRPr lang="en-US" sz="2200" u="none" strike="noStrike" kern="1200">
                        <a:solidFill>
                          <a:schemeClr val="dk1"/>
                        </a:solidFill>
                        <a:effectLst/>
                        <a:latin typeface="+mn-lt"/>
                        <a:ea typeface="+mn-ea"/>
                        <a:cs typeface="+mn-cs"/>
                      </a:endParaRPr>
                    </a:p>
                  </a:txBody>
                  <a:tcPr marL="7620" marR="7620" marT="7620" marB="0" anchor="ctr"/>
                </a:tc>
                <a:tc>
                  <a:txBody>
                    <a:bodyPr/>
                    <a:p>
                      <a:pPr algn="l" fontAlgn="ctr"/>
                      <a:r>
                        <a:rPr lang="en-US" sz="2200" u="none" strike="noStrike" kern="1200" dirty="0">
                          <a:solidFill>
                            <a:schemeClr val="dk1"/>
                          </a:solidFill>
                          <a:effectLst/>
                          <a:latin typeface="+mn-lt"/>
                          <a:ea typeface="+mn-ea"/>
                          <a:cs typeface="+mn-cs"/>
                        </a:rPr>
                        <a:t># 30200073  </a:t>
                      </a:r>
                      <a:r>
                        <a:rPr lang="en-US" sz="2200" u="none" strike="noStrike" kern="1200" dirty="0" err="1">
                          <a:solidFill>
                            <a:schemeClr val="dk1"/>
                          </a:solidFill>
                          <a:effectLst/>
                          <a:latin typeface="+mn-lt"/>
                          <a:ea typeface="+mn-ea"/>
                          <a:cs typeface="+mn-cs"/>
                        </a:rPr>
                        <a:t>mret</a:t>
                      </a:r>
                      <a:endParaRPr lang="en-US" sz="2200" u="none" strike="noStrike" kern="1200" dirty="0">
                        <a:solidFill>
                          <a:schemeClr val="dk1"/>
                        </a:solidFill>
                        <a:effectLst/>
                        <a:latin typeface="+mn-lt"/>
                        <a:ea typeface="+mn-ea"/>
                        <a:cs typeface="+mn-cs"/>
                      </a:endParaRPr>
                    </a:p>
                  </a:txBody>
                  <a:tcPr marL="7620" marR="7620" marT="7620" marB="0" anchor="ctr"/>
                </a:tc>
              </a:tr>
            </a:tbl>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custDataLst>
              <p:tags r:id="rId1"/>
            </p:custDataLst>
          </p:nvPr>
        </p:nvSpPr>
        <p:spPr>
          <a:xfrm>
            <a:off x="623392" y="332656"/>
            <a:ext cx="10801200" cy="954360"/>
          </a:xfrm>
        </p:spPr>
        <p:txBody>
          <a:bodyPr>
            <a:noAutofit/>
          </a:bodyPr>
          <a:p>
            <a:r>
              <a:rPr lang="en-US" altLang="zh-CN" sz="4400" dirty="0">
                <a:solidFill>
                  <a:srgbClr val="19A1FD"/>
                </a:solidFill>
                <a:latin typeface="+mn-lt"/>
                <a:ea typeface="宋体" panose="02010600030101010101" pitchFamily="2" charset="-122"/>
              </a:rPr>
              <a:t>Trap Handling Process – Exit Trap</a:t>
            </a:r>
            <a:endParaRPr lang="en-US" altLang="zh-CN" sz="4400" dirty="0">
              <a:solidFill>
                <a:srgbClr val="19A1FD"/>
              </a:solidFill>
              <a:latin typeface="+mn-lt"/>
              <a:ea typeface="宋体" panose="02010600030101010101" pitchFamily="2" charset="-122"/>
            </a:endParaRPr>
          </a:p>
        </p:txBody>
      </p:sp>
      <p:sp>
        <p:nvSpPr>
          <p:cNvPr id="8" name="文本框 7"/>
          <p:cNvSpPr txBox="1"/>
          <p:nvPr/>
        </p:nvSpPr>
        <p:spPr>
          <a:xfrm>
            <a:off x="767080" y="1484630"/>
            <a:ext cx="9910445" cy="2676525"/>
          </a:xfrm>
          <a:prstGeom prst="rect">
            <a:avLst/>
          </a:prstGeom>
          <a:noFill/>
        </p:spPr>
        <p:txBody>
          <a:bodyPr wrap="square" rtlCol="0" anchor="t">
            <a:spAutoFit/>
          </a:bodyPr>
          <a:p>
            <a:pPr marL="457200" indent="-457200">
              <a:lnSpc>
                <a:spcPct val="150000"/>
              </a:lnSpc>
              <a:buFont typeface="Arial" panose="020B0604020202020204" pitchFamily="34" charset="0"/>
              <a:buChar char="•"/>
            </a:pPr>
            <a:r>
              <a:rPr lang="zh-CN" altLang="en-US" sz="2800">
                <a:cs typeface="+mn-lt"/>
              </a:rPr>
              <a:t>Stop the execution of the current program</a:t>
            </a:r>
            <a:endParaRPr lang="zh-CN" altLang="en-US" sz="2800">
              <a:cs typeface="+mn-lt"/>
            </a:endParaRPr>
          </a:p>
          <a:p>
            <a:pPr marL="457200" indent="-457200">
              <a:lnSpc>
                <a:spcPct val="150000"/>
              </a:lnSpc>
              <a:buFont typeface="Arial" panose="020B0604020202020204" pitchFamily="34" charset="0"/>
              <a:buChar char="•"/>
            </a:pPr>
            <a:r>
              <a:rPr lang="zh-CN" altLang="en-US" sz="2800">
                <a:cs typeface="+mn-lt"/>
              </a:rPr>
              <a:t>Start from the PC address defined by the CSR mepc. </a:t>
            </a:r>
            <a:endParaRPr lang="zh-CN" altLang="en-US" sz="2800">
              <a:cs typeface="+mn-lt"/>
            </a:endParaRPr>
          </a:p>
          <a:p>
            <a:pPr marL="457200" indent="-457200">
              <a:lnSpc>
                <a:spcPct val="150000"/>
              </a:lnSpc>
              <a:buFont typeface="Arial" panose="020B0604020202020204" pitchFamily="34" charset="0"/>
              <a:buChar char="•"/>
            </a:pPr>
            <a:r>
              <a:rPr lang="zh-CN" altLang="en-US" sz="2800">
                <a:cs typeface="+mn-lt"/>
              </a:rPr>
              <a:t>Update the CSR mstatus. </a:t>
            </a:r>
            <a:endParaRPr lang="zh-CN" altLang="en-US" sz="2800">
              <a:cs typeface="+mn-lt"/>
            </a:endParaRPr>
          </a:p>
          <a:p>
            <a:pPr marL="914400" lvl="1" indent="-457200">
              <a:lnSpc>
                <a:spcPct val="150000"/>
              </a:lnSpc>
              <a:buFont typeface="Arial" panose="020B0604020202020204" pitchFamily="34" charset="0"/>
              <a:buChar char="•"/>
            </a:pPr>
            <a:r>
              <a:rPr lang="zh-CN" altLang="en-US" sz="2800">
                <a:cs typeface="+mn-lt"/>
              </a:rPr>
              <a:t>mstatus (mstatus[3] = mstatus[7], mstatus[7] = 1)</a:t>
            </a:r>
            <a:endParaRPr lang="zh-CN" altLang="en-US" sz="2800">
              <a:cs typeface="+mn-lt"/>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custDataLst>
              <p:tags r:id="rId1"/>
            </p:custDataLst>
          </p:nvPr>
        </p:nvSpPr>
        <p:spPr>
          <a:xfrm>
            <a:off x="623570" y="332740"/>
            <a:ext cx="11342370" cy="954405"/>
          </a:xfrm>
        </p:spPr>
        <p:txBody>
          <a:bodyPr>
            <a:noAutofit/>
          </a:bodyPr>
          <a:p>
            <a:r>
              <a:rPr lang="en-US" altLang="zh-CN" sz="4000" dirty="0">
                <a:solidFill>
                  <a:srgbClr val="19A1FD"/>
                </a:solidFill>
                <a:latin typeface="+mn-lt"/>
                <a:ea typeface="宋体" panose="02010600030101010101" pitchFamily="2" charset="-122"/>
              </a:rPr>
              <a:t>Pipelined CPU Supporting Exception &amp; Interrupt</a:t>
            </a:r>
            <a:endParaRPr lang="en-US" altLang="zh-CN" sz="4000" dirty="0">
              <a:solidFill>
                <a:srgbClr val="19A1FD"/>
              </a:solidFill>
              <a:latin typeface="+mn-lt"/>
              <a:ea typeface="宋体" panose="02010600030101010101" pitchFamily="2" charset="-122"/>
            </a:endParaRPr>
          </a:p>
        </p:txBody>
      </p:sp>
      <p:sp>
        <p:nvSpPr>
          <p:cNvPr id="8" name="文本框 7"/>
          <p:cNvSpPr txBox="1"/>
          <p:nvPr/>
        </p:nvSpPr>
        <p:spPr>
          <a:xfrm>
            <a:off x="623570" y="1341120"/>
            <a:ext cx="9910445" cy="1814830"/>
          </a:xfrm>
          <a:prstGeom prst="rect">
            <a:avLst/>
          </a:prstGeom>
          <a:noFill/>
        </p:spPr>
        <p:txBody>
          <a:bodyPr wrap="square" rtlCol="0" anchor="t">
            <a:spAutoFit/>
          </a:bodyPr>
          <a:p>
            <a:pPr indent="0">
              <a:lnSpc>
                <a:spcPct val="100000"/>
              </a:lnSpc>
              <a:buFont typeface="Arial" panose="020B0604020202020204" pitchFamily="34" charset="0"/>
              <a:buNone/>
            </a:pPr>
            <a:r>
              <a:rPr lang="zh-CN" altLang="en-US" sz="2800">
                <a:cs typeface="+mn-lt"/>
              </a:rPr>
              <a:t>Precise Exceptions:</a:t>
            </a:r>
            <a:endParaRPr lang="zh-CN" altLang="en-US" sz="2800">
              <a:cs typeface="+mn-lt"/>
            </a:endParaRPr>
          </a:p>
          <a:p>
            <a:pPr marL="914400" lvl="1" indent="-457200">
              <a:lnSpc>
                <a:spcPct val="100000"/>
              </a:lnSpc>
              <a:buFont typeface="Arial" panose="020B0604020202020204" pitchFamily="34" charset="0"/>
              <a:buChar char="•"/>
            </a:pPr>
            <a:r>
              <a:rPr lang="zh-CN" altLang="en-US" sz="2800">
                <a:cs typeface="+mn-lt"/>
              </a:rPr>
              <a:t>All instructions </a:t>
            </a:r>
            <a:r>
              <a:rPr lang="zh-CN" altLang="en-US" sz="2800">
                <a:solidFill>
                  <a:srgbClr val="1AA1FD"/>
                </a:solidFill>
                <a:cs typeface="+mn-lt"/>
              </a:rPr>
              <a:t>before</a:t>
            </a:r>
            <a:r>
              <a:rPr lang="zh-CN" altLang="en-US" sz="2800">
                <a:cs typeface="+mn-lt"/>
              </a:rPr>
              <a:t> the faulting instruction </a:t>
            </a:r>
            <a:r>
              <a:rPr lang="zh-CN" altLang="en-US" sz="2800">
                <a:solidFill>
                  <a:srgbClr val="1AA1FD"/>
                </a:solidFill>
                <a:cs typeface="+mn-lt"/>
              </a:rPr>
              <a:t>complete</a:t>
            </a:r>
            <a:r>
              <a:rPr lang="zh-CN" altLang="en-US" sz="2800">
                <a:cs typeface="+mn-lt"/>
              </a:rPr>
              <a:t>.</a:t>
            </a:r>
            <a:endParaRPr lang="zh-CN" altLang="en-US" sz="2800">
              <a:cs typeface="+mn-lt"/>
            </a:endParaRPr>
          </a:p>
          <a:p>
            <a:pPr marL="914400" lvl="1" indent="-457200">
              <a:lnSpc>
                <a:spcPct val="100000"/>
              </a:lnSpc>
              <a:buFont typeface="Arial" panose="020B0604020202020204" pitchFamily="34" charset="0"/>
              <a:buChar char="•"/>
            </a:pPr>
            <a:r>
              <a:rPr lang="zh-CN" altLang="en-US" sz="2800">
                <a:cs typeface="+mn-lt"/>
              </a:rPr>
              <a:t>Instructions </a:t>
            </a:r>
            <a:r>
              <a:rPr lang="zh-CN" altLang="en-US" sz="2800">
                <a:solidFill>
                  <a:srgbClr val="1AA1FD"/>
                </a:solidFill>
                <a:cs typeface="+mn-lt"/>
              </a:rPr>
              <a:t>following</a:t>
            </a:r>
            <a:r>
              <a:rPr lang="zh-CN" altLang="en-US" sz="2800">
                <a:cs typeface="+mn-lt"/>
              </a:rPr>
              <a:t> the faulting instruction, including the faulting instruction, </a:t>
            </a:r>
            <a:r>
              <a:rPr lang="zh-CN" altLang="en-US" sz="2800">
                <a:solidFill>
                  <a:srgbClr val="1AA1FD"/>
                </a:solidFill>
                <a:cs typeface="+mn-lt"/>
              </a:rPr>
              <a:t>do not change the state of the machine</a:t>
            </a:r>
            <a:r>
              <a:rPr lang="zh-CN" altLang="en-US" sz="2800">
                <a:cs typeface="+mn-lt"/>
              </a:rPr>
              <a:t>. </a:t>
            </a:r>
            <a:endParaRPr lang="zh-CN" altLang="en-US" sz="2800">
              <a:cs typeface="+mn-lt"/>
            </a:endParaRPr>
          </a:p>
        </p:txBody>
      </p:sp>
      <p:graphicFrame>
        <p:nvGraphicFramePr>
          <p:cNvPr id="3" name="表格 2"/>
          <p:cNvGraphicFramePr/>
          <p:nvPr>
            <p:custDataLst>
              <p:tags r:id="rId2"/>
            </p:custDataLst>
          </p:nvPr>
        </p:nvGraphicFramePr>
        <p:xfrm>
          <a:off x="623570" y="3357245"/>
          <a:ext cx="5477510" cy="2869565"/>
        </p:xfrm>
        <a:graphic>
          <a:graphicData uri="http://schemas.openxmlformats.org/drawingml/2006/table">
            <a:tbl>
              <a:tblPr firstRow="1" bandRow="1">
                <a:tableStyleId>{5C22544A-7EE6-4342-B048-85BDC9FD1C3A}</a:tableStyleId>
              </a:tblPr>
              <a:tblGrid>
                <a:gridCol w="1058545"/>
                <a:gridCol w="4418965"/>
              </a:tblGrid>
              <a:tr h="273050">
                <a:tc>
                  <a:txBody>
                    <a:bodyPr/>
                    <a:p>
                      <a:pPr>
                        <a:buNone/>
                      </a:pPr>
                      <a:r>
                        <a:rPr lang="en-US" altLang="zh-CN"/>
                        <a:t>stage</a:t>
                      </a:r>
                      <a:endParaRPr lang="en-US" altLang="zh-CN"/>
                    </a:p>
                  </a:txBody>
                  <a:tcPr/>
                </a:tc>
                <a:tc>
                  <a:txBody>
                    <a:bodyPr/>
                    <a:p>
                      <a:pPr>
                        <a:buNone/>
                      </a:pPr>
                      <a:r>
                        <a:rPr lang="en-US" altLang="zh-CN"/>
                        <a:t>E</a:t>
                      </a:r>
                      <a:r>
                        <a:rPr lang="zh-CN" altLang="en-US"/>
                        <a:t>xception &amp; Interrupt</a:t>
                      </a:r>
                      <a:endParaRPr lang="zh-CN" altLang="en-US"/>
                    </a:p>
                  </a:txBody>
                  <a:tcPr/>
                </a:tc>
              </a:tr>
              <a:tr h="464400">
                <a:tc>
                  <a:txBody>
                    <a:bodyPr/>
                    <a:p>
                      <a:pPr>
                        <a:buNone/>
                      </a:pPr>
                      <a:r>
                        <a:rPr lang="en-US" altLang="zh-CN"/>
                        <a:t>IF</a:t>
                      </a:r>
                      <a:endParaRPr lang="en-US" altLang="zh-CN"/>
                    </a:p>
                  </a:txBody>
                  <a:tcPr anchor="ctr" anchorCtr="0"/>
                </a:tc>
                <a:tc>
                  <a:txBody>
                    <a:bodyPr/>
                    <a:p>
                      <a:pPr>
                        <a:buNone/>
                      </a:pPr>
                      <a:r>
                        <a:rPr lang="zh-CN" altLang="en-US" sz="1800">
                          <a:sym typeface="+mn-ea"/>
                        </a:rPr>
                        <a:t>Memory Fault (Illegal Memory Address)</a:t>
                      </a:r>
                      <a:endParaRPr lang="zh-CN" altLang="en-US"/>
                    </a:p>
                  </a:txBody>
                  <a:tcPr anchor="ctr" anchorCtr="0"/>
                </a:tc>
              </a:tr>
              <a:tr h="466090">
                <a:tc>
                  <a:txBody>
                    <a:bodyPr/>
                    <a:p>
                      <a:pPr>
                        <a:buNone/>
                      </a:pPr>
                      <a:r>
                        <a:rPr lang="en-US" altLang="zh-CN"/>
                        <a:t>ID</a:t>
                      </a:r>
                      <a:endParaRPr lang="en-US" altLang="zh-CN"/>
                    </a:p>
                  </a:txBody>
                  <a:tcPr anchor="ctr" anchorCtr="0"/>
                </a:tc>
                <a:tc>
                  <a:txBody>
                    <a:bodyPr/>
                    <a:p>
                      <a:pPr>
                        <a:buNone/>
                      </a:pPr>
                      <a:r>
                        <a:rPr lang="zh-CN" altLang="en-US" sz="1800">
                          <a:sym typeface="+mn-ea"/>
                        </a:rPr>
                        <a:t>Illegal Instruction</a:t>
                      </a:r>
                      <a:endParaRPr lang="zh-CN" altLang="en-US"/>
                    </a:p>
                  </a:txBody>
                  <a:tcPr anchor="ctr" anchorCtr="0"/>
                </a:tc>
              </a:tr>
              <a:tr h="465455">
                <a:tc>
                  <a:txBody>
                    <a:bodyPr/>
                    <a:p>
                      <a:pPr>
                        <a:buNone/>
                      </a:pPr>
                      <a:r>
                        <a:rPr lang="en-US" altLang="zh-CN"/>
                        <a:t>EX</a:t>
                      </a:r>
                      <a:endParaRPr lang="en-US" altLang="zh-CN"/>
                    </a:p>
                  </a:txBody>
                  <a:tcPr anchor="ctr" anchorCtr="0"/>
                </a:tc>
                <a:tc>
                  <a:txBody>
                    <a:bodyPr/>
                    <a:p>
                      <a:pPr>
                        <a:buNone/>
                      </a:pPr>
                      <a:r>
                        <a:rPr lang="zh-CN" altLang="en-US" sz="1800">
                          <a:sym typeface="+mn-ea"/>
                        </a:rPr>
                        <a:t>Arithmetic Exception</a:t>
                      </a:r>
                      <a:endParaRPr lang="zh-CN" altLang="en-US"/>
                    </a:p>
                  </a:txBody>
                  <a:tcPr anchor="ctr" anchorCtr="0"/>
                </a:tc>
              </a:tr>
              <a:tr h="466090">
                <a:tc>
                  <a:txBody>
                    <a:bodyPr/>
                    <a:p>
                      <a:pPr>
                        <a:buNone/>
                      </a:pPr>
                      <a:r>
                        <a:rPr lang="en-US" altLang="zh-CN"/>
                        <a:t>MEM</a:t>
                      </a:r>
                      <a:endParaRPr lang="en-US" altLang="zh-CN"/>
                    </a:p>
                  </a:txBody>
                  <a:tcPr anchor="ctr" anchorCtr="0"/>
                </a:tc>
                <a:tc>
                  <a:txBody>
                    <a:bodyPr/>
                    <a:p>
                      <a:pPr>
                        <a:buNone/>
                      </a:pPr>
                      <a:r>
                        <a:rPr lang="zh-CN" altLang="en-US" sz="1800">
                          <a:sym typeface="+mn-ea"/>
                        </a:rPr>
                        <a:t>Memory Fault (Illegal Memory Address)</a:t>
                      </a:r>
                      <a:endParaRPr lang="zh-CN" altLang="en-US"/>
                    </a:p>
                  </a:txBody>
                  <a:tcPr anchor="ctr" anchorCtr="0"/>
                </a:tc>
              </a:tr>
              <a:tr h="466090">
                <a:tc>
                  <a:txBody>
                    <a:bodyPr/>
                    <a:p>
                      <a:pPr>
                        <a:buNone/>
                      </a:pPr>
                      <a:r>
                        <a:rPr lang="en-US" altLang="zh-CN"/>
                        <a:t>WB</a:t>
                      </a:r>
                      <a:endParaRPr lang="en-US" altLang="zh-CN"/>
                    </a:p>
                  </a:txBody>
                  <a:tcPr anchor="ctr" anchorCtr="0"/>
                </a:tc>
                <a:tc>
                  <a:txBody>
                    <a:bodyPr/>
                    <a:p>
                      <a:pPr>
                        <a:buNone/>
                      </a:pPr>
                      <a:endParaRPr lang="zh-CN" altLang="en-US"/>
                    </a:p>
                  </a:txBody>
                  <a:tcPr anchor="ctr" anchorCtr="0"/>
                </a:tc>
              </a:tr>
            </a:tbl>
          </a:graphicData>
        </a:graphic>
      </p:graphicFrame>
      <p:grpSp>
        <p:nvGrpSpPr>
          <p:cNvPr id="7" name="组合 6"/>
          <p:cNvGrpSpPr/>
          <p:nvPr/>
        </p:nvGrpSpPr>
        <p:grpSpPr>
          <a:xfrm>
            <a:off x="7103745" y="3861435"/>
            <a:ext cx="4238625" cy="1261745"/>
            <a:chOff x="10507" y="5627"/>
            <a:chExt cx="6675" cy="1987"/>
          </a:xfrm>
        </p:grpSpPr>
        <p:sp>
          <p:nvSpPr>
            <p:cNvPr id="4" name="文本框 3"/>
            <p:cNvSpPr txBox="1"/>
            <p:nvPr/>
          </p:nvSpPr>
          <p:spPr>
            <a:xfrm>
              <a:off x="12435" y="5627"/>
              <a:ext cx="4425" cy="725"/>
            </a:xfrm>
            <a:prstGeom prst="rect">
              <a:avLst/>
            </a:prstGeom>
            <a:noFill/>
          </p:spPr>
          <p:txBody>
            <a:bodyPr wrap="square" rtlCol="0" anchor="t">
              <a:spAutoFit/>
            </a:bodyPr>
            <a:p>
              <a:r>
                <a:rPr lang="en-US" altLang="zh-CN" sz="2400" b="1">
                  <a:solidFill>
                    <a:schemeClr val="tx1">
                      <a:lumMod val="50000"/>
                      <a:lumOff val="50000"/>
                    </a:schemeClr>
                  </a:solidFill>
                </a:rPr>
                <a:t>1        </a:t>
              </a:r>
              <a:r>
                <a:rPr lang="zh-CN" altLang="en-US" sz="2400" b="1">
                  <a:solidFill>
                    <a:schemeClr val="tx1">
                      <a:lumMod val="50000"/>
                      <a:lumOff val="50000"/>
                    </a:schemeClr>
                  </a:solidFill>
                </a:rPr>
                <a:t>2 </a:t>
              </a:r>
              <a:r>
                <a:rPr lang="en-US" altLang="zh-CN" sz="2400" b="1">
                  <a:solidFill>
                    <a:schemeClr val="tx1">
                      <a:lumMod val="50000"/>
                      <a:lumOff val="50000"/>
                    </a:schemeClr>
                  </a:solidFill>
                </a:rPr>
                <a:t>       </a:t>
              </a:r>
              <a:r>
                <a:rPr lang="zh-CN" altLang="en-US" sz="2400" b="1">
                  <a:solidFill>
                    <a:schemeClr val="tx1">
                      <a:lumMod val="50000"/>
                      <a:lumOff val="50000"/>
                    </a:schemeClr>
                  </a:solidFill>
                </a:rPr>
                <a:t>3 </a:t>
              </a:r>
              <a:r>
                <a:rPr lang="en-US" altLang="zh-CN" sz="2400" b="1">
                  <a:solidFill>
                    <a:schemeClr val="tx1">
                      <a:lumMod val="50000"/>
                      <a:lumOff val="50000"/>
                    </a:schemeClr>
                  </a:solidFill>
                </a:rPr>
                <a:t>        </a:t>
              </a:r>
              <a:r>
                <a:rPr lang="zh-CN" altLang="en-US" sz="2400" b="1">
                  <a:solidFill>
                    <a:schemeClr val="tx1">
                      <a:lumMod val="50000"/>
                      <a:lumOff val="50000"/>
                    </a:schemeClr>
                  </a:solidFill>
                </a:rPr>
                <a:t>4</a:t>
              </a:r>
              <a:endParaRPr lang="zh-CN" altLang="en-US" sz="2400" b="1">
                <a:solidFill>
                  <a:schemeClr val="tx1">
                    <a:lumMod val="50000"/>
                    <a:lumOff val="50000"/>
                  </a:schemeClr>
                </a:solidFill>
              </a:endParaRPr>
            </a:p>
          </p:txBody>
        </p:sp>
        <p:sp>
          <p:nvSpPr>
            <p:cNvPr id="5" name="文本框 4"/>
            <p:cNvSpPr txBox="1"/>
            <p:nvPr/>
          </p:nvSpPr>
          <p:spPr>
            <a:xfrm>
              <a:off x="10507" y="6307"/>
              <a:ext cx="6675" cy="1307"/>
            </a:xfrm>
            <a:prstGeom prst="rect">
              <a:avLst/>
            </a:prstGeom>
            <a:noFill/>
          </p:spPr>
          <p:txBody>
            <a:bodyPr wrap="square" rtlCol="0" anchor="t">
              <a:spAutoFit/>
            </a:bodyPr>
            <a:p>
              <a:r>
                <a:rPr lang="zh-CN" altLang="en-US" sz="2400" b="1">
                  <a:solidFill>
                    <a:schemeClr val="tx1">
                      <a:lumMod val="50000"/>
                      <a:lumOff val="50000"/>
                    </a:schemeClr>
                  </a:solidFill>
                  <a:latin typeface="+mj-lt"/>
                  <a:cs typeface="+mj-lt"/>
                </a:rPr>
                <a:t>Inst 1</a:t>
              </a:r>
              <a:r>
                <a:rPr lang="en-US" altLang="zh-CN" sz="2400"/>
                <a:t>        IF      ID      EX</a:t>
              </a:r>
              <a:r>
                <a:rPr lang="en-US" altLang="zh-CN" sz="2400">
                  <a:sym typeface="+mn-ea"/>
                </a:rPr>
                <a:t>     </a:t>
              </a:r>
              <a:r>
                <a:rPr lang="en-US" altLang="zh-CN" sz="2400">
                  <a:solidFill>
                    <a:srgbClr val="1AA1FD"/>
                  </a:solidFill>
                </a:rPr>
                <a:t>MEM</a:t>
              </a:r>
              <a:endParaRPr lang="en-US" altLang="zh-CN" sz="2400"/>
            </a:p>
            <a:p>
              <a:r>
                <a:rPr lang="zh-CN" altLang="en-US" sz="2400" b="1">
                  <a:solidFill>
                    <a:schemeClr val="tx1">
                      <a:lumMod val="50000"/>
                      <a:lumOff val="50000"/>
                    </a:schemeClr>
                  </a:solidFill>
                  <a:latin typeface="+mj-lt"/>
                  <a:cs typeface="+mj-lt"/>
                  <a:sym typeface="+mn-ea"/>
                </a:rPr>
                <a:t>Inst 2</a:t>
              </a:r>
              <a:r>
                <a:rPr lang="en-US" altLang="zh-CN" sz="2400">
                  <a:sym typeface="+mn-ea"/>
                </a:rPr>
                <a:t>                 IF       </a:t>
              </a:r>
              <a:r>
                <a:rPr lang="en-US" altLang="zh-CN" sz="2400">
                  <a:solidFill>
                    <a:srgbClr val="1AA1FD"/>
                  </a:solidFill>
                  <a:sym typeface="+mn-ea"/>
                </a:rPr>
                <a:t>ID</a:t>
              </a:r>
              <a:r>
                <a:rPr lang="en-US" altLang="zh-CN" sz="2400">
                  <a:sym typeface="+mn-ea"/>
                </a:rPr>
                <a:t>       EX</a:t>
              </a:r>
              <a:r>
                <a:rPr lang="en-US" altLang="zh-CN" sz="2400"/>
                <a:t> </a:t>
              </a:r>
              <a:endParaRPr lang="en-US" altLang="zh-CN" sz="24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23392" y="332656"/>
            <a:ext cx="10801200" cy="954360"/>
          </a:xfrm>
        </p:spPr>
        <p:txBody>
          <a:bodyPr>
            <a:noAutofit/>
          </a:bodyPr>
          <a:lstStyle/>
          <a:p>
            <a:r>
              <a:rPr lang="en-US" altLang="zh-CN" sz="3400" dirty="0" smtClean="0">
                <a:solidFill>
                  <a:srgbClr val="19A1FD"/>
                </a:solidFill>
                <a:latin typeface="+mn-lt"/>
                <a:ea typeface="宋体" panose="02010600030101010101" pitchFamily="2" charset="-122"/>
              </a:rPr>
              <a:t>Pipelined CPU </a:t>
            </a:r>
            <a:r>
              <a:rPr lang="en-US" altLang="zh-CN" sz="3400" dirty="0">
                <a:solidFill>
                  <a:srgbClr val="19A1FD"/>
                </a:solidFill>
                <a:latin typeface="+mn-lt"/>
                <a:ea typeface="宋体" panose="02010600030101010101" pitchFamily="2" charset="-122"/>
              </a:rPr>
              <a:t>supporting </a:t>
            </a:r>
            <a:r>
              <a:rPr lang="en-US" altLang="zh-CN" sz="3400" dirty="0" smtClean="0">
                <a:solidFill>
                  <a:srgbClr val="19A1FD"/>
                </a:solidFill>
                <a:latin typeface="+mn-lt"/>
                <a:ea typeface="宋体" panose="02010600030101010101" pitchFamily="2" charset="-122"/>
              </a:rPr>
              <a:t>exception &amp; interrupt</a:t>
            </a:r>
            <a:endParaRPr lang="en-US" altLang="zh-CN" sz="3400" dirty="0">
              <a:solidFill>
                <a:srgbClr val="19A1FD"/>
              </a:solidFill>
              <a:latin typeface="+mn-lt"/>
              <a:ea typeface="宋体" panose="02010600030101010101" pitchFamily="2" charset="-122"/>
            </a:endParaRPr>
          </a:p>
        </p:txBody>
      </p:sp>
      <p:pic>
        <p:nvPicPr>
          <p:cNvPr id="3" name="Picture 2"/>
          <p:cNvPicPr>
            <a:picLocks noChangeAspect="1"/>
          </p:cNvPicPr>
          <p:nvPr/>
        </p:nvPicPr>
        <p:blipFill>
          <a:blip r:embed="rId1"/>
          <a:stretch>
            <a:fillRect/>
          </a:stretch>
        </p:blipFill>
        <p:spPr>
          <a:xfrm>
            <a:off x="2422957" y="1287017"/>
            <a:ext cx="7056784" cy="545989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23392" y="332656"/>
            <a:ext cx="10801200" cy="954360"/>
          </a:xfrm>
        </p:spPr>
        <p:txBody>
          <a:bodyPr>
            <a:noAutofit/>
          </a:bodyPr>
          <a:lstStyle/>
          <a:p>
            <a:r>
              <a:rPr lang="en-US" altLang="zh-CN" sz="4400" dirty="0">
                <a:solidFill>
                  <a:srgbClr val="19A1FD"/>
                </a:solidFill>
                <a:latin typeface="+mn-lt"/>
                <a:ea typeface="宋体" panose="02010600030101010101" pitchFamily="2" charset="-122"/>
              </a:rPr>
              <a:t>Codes: Exception Unit</a:t>
            </a:r>
            <a:endParaRPr lang="en-US" altLang="zh-CN" sz="4400" dirty="0">
              <a:solidFill>
                <a:srgbClr val="19A1FD"/>
              </a:solidFill>
              <a:latin typeface="+mn-lt"/>
              <a:ea typeface="宋体" panose="02010600030101010101" pitchFamily="2" charset="-122"/>
            </a:endParaRPr>
          </a:p>
        </p:txBody>
      </p:sp>
      <p:pic>
        <p:nvPicPr>
          <p:cNvPr id="4" name="图片 3"/>
          <p:cNvPicPr>
            <a:picLocks noChangeAspect="1"/>
          </p:cNvPicPr>
          <p:nvPr>
            <p:custDataLst>
              <p:tags r:id="rId1"/>
            </p:custDataLst>
          </p:nvPr>
        </p:nvPicPr>
        <p:blipFill>
          <a:blip r:embed="rId2"/>
          <a:stretch>
            <a:fillRect/>
          </a:stretch>
        </p:blipFill>
        <p:spPr>
          <a:xfrm>
            <a:off x="695325" y="1484630"/>
            <a:ext cx="4000500" cy="4619625"/>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5015865" y="1430655"/>
            <a:ext cx="6524625" cy="2228850"/>
          </a:xfrm>
          <a:prstGeom prst="rect">
            <a:avLst/>
          </a:prstGeom>
        </p:spPr>
      </p:pic>
      <p:pic>
        <p:nvPicPr>
          <p:cNvPr id="8" name="图片 7"/>
          <p:cNvPicPr>
            <a:picLocks noChangeAspect="1"/>
          </p:cNvPicPr>
          <p:nvPr>
            <p:custDataLst>
              <p:tags r:id="rId5"/>
            </p:custDataLst>
          </p:nvPr>
        </p:nvPicPr>
        <p:blipFill>
          <a:blip r:embed="rId6"/>
          <a:stretch>
            <a:fillRect/>
          </a:stretch>
        </p:blipFill>
        <p:spPr>
          <a:xfrm>
            <a:off x="4787265" y="4653280"/>
            <a:ext cx="6981825" cy="857250"/>
          </a:xfrm>
          <a:prstGeom prst="rect">
            <a:avLst/>
          </a:prstGeom>
        </p:spPr>
      </p:pic>
      <p:sp>
        <p:nvSpPr>
          <p:cNvPr id="3" name="圆角矩形 2"/>
          <p:cNvSpPr/>
          <p:nvPr/>
        </p:nvSpPr>
        <p:spPr>
          <a:xfrm>
            <a:off x="829945" y="2060575"/>
            <a:ext cx="3204210" cy="1920875"/>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圆角矩形 1"/>
          <p:cNvSpPr/>
          <p:nvPr/>
        </p:nvSpPr>
        <p:spPr>
          <a:xfrm>
            <a:off x="829945" y="4149090"/>
            <a:ext cx="3204210" cy="1480185"/>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圆角矩形 4"/>
          <p:cNvSpPr/>
          <p:nvPr/>
        </p:nvSpPr>
        <p:spPr>
          <a:xfrm>
            <a:off x="5303520" y="1430655"/>
            <a:ext cx="3204210" cy="560070"/>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圆角矩形 6"/>
          <p:cNvSpPr/>
          <p:nvPr/>
        </p:nvSpPr>
        <p:spPr>
          <a:xfrm>
            <a:off x="5303520" y="2060575"/>
            <a:ext cx="3204210" cy="510540"/>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圆角矩形 8"/>
          <p:cNvSpPr/>
          <p:nvPr/>
        </p:nvSpPr>
        <p:spPr>
          <a:xfrm>
            <a:off x="5303520" y="2780665"/>
            <a:ext cx="6120765" cy="560070"/>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5" grpId="0" animBg="1"/>
      <p:bldP spid="7"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23392" y="332656"/>
            <a:ext cx="10801200" cy="954360"/>
          </a:xfrm>
        </p:spPr>
        <p:txBody>
          <a:bodyPr>
            <a:noAutofit/>
          </a:bodyPr>
          <a:lstStyle/>
          <a:p>
            <a:r>
              <a:rPr lang="en-US" altLang="zh-CN" sz="4400" dirty="0">
                <a:solidFill>
                  <a:srgbClr val="19A1FD"/>
                </a:solidFill>
                <a:latin typeface="+mn-lt"/>
                <a:ea typeface="宋体" panose="02010600030101010101" pitchFamily="2" charset="-122"/>
              </a:rPr>
              <a:t>Codes: top - ExceptionUnit</a:t>
            </a:r>
            <a:endParaRPr lang="en-US" altLang="zh-CN" sz="4400" dirty="0">
              <a:solidFill>
                <a:srgbClr val="19A1FD"/>
              </a:solidFill>
              <a:latin typeface="+mn-lt"/>
              <a:ea typeface="宋体" panose="02010600030101010101" pitchFamily="2" charset="-122"/>
            </a:endParaRPr>
          </a:p>
        </p:txBody>
      </p:sp>
      <p:grpSp>
        <p:nvGrpSpPr>
          <p:cNvPr id="11" name="组合 10"/>
          <p:cNvGrpSpPr/>
          <p:nvPr/>
        </p:nvGrpSpPr>
        <p:grpSpPr>
          <a:xfrm>
            <a:off x="695325" y="1340485"/>
            <a:ext cx="10030460" cy="4964430"/>
            <a:chOff x="1095" y="1998"/>
            <a:chExt cx="15796" cy="7818"/>
          </a:xfrm>
        </p:grpSpPr>
        <p:pic>
          <p:nvPicPr>
            <p:cNvPr id="2" name="图片 1"/>
            <p:cNvPicPr>
              <a:picLocks noChangeAspect="1"/>
            </p:cNvPicPr>
            <p:nvPr>
              <p:custDataLst>
                <p:tags r:id="rId1"/>
              </p:custDataLst>
            </p:nvPr>
          </p:nvPicPr>
          <p:blipFill>
            <a:blip r:embed="rId2"/>
            <a:stretch>
              <a:fillRect/>
            </a:stretch>
          </p:blipFill>
          <p:spPr>
            <a:xfrm>
              <a:off x="1095" y="1998"/>
              <a:ext cx="15797" cy="7819"/>
            </a:xfrm>
            <a:prstGeom prst="rect">
              <a:avLst/>
            </a:prstGeom>
          </p:spPr>
        </p:pic>
        <p:sp>
          <p:nvSpPr>
            <p:cNvPr id="3" name="圆角矩形 2"/>
            <p:cNvSpPr/>
            <p:nvPr/>
          </p:nvSpPr>
          <p:spPr>
            <a:xfrm>
              <a:off x="1095" y="1998"/>
              <a:ext cx="15762" cy="1815"/>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圆角矩形 4"/>
            <p:cNvSpPr/>
            <p:nvPr>
              <p:custDataLst>
                <p:tags r:id="rId3"/>
              </p:custDataLst>
            </p:nvPr>
          </p:nvSpPr>
          <p:spPr>
            <a:xfrm>
              <a:off x="1095" y="4124"/>
              <a:ext cx="15762" cy="1985"/>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nvSpPr>
          <p:spPr>
            <a:xfrm>
              <a:off x="13909" y="3132"/>
              <a:ext cx="2705" cy="580"/>
            </a:xfrm>
            <a:prstGeom prst="rect">
              <a:avLst/>
            </a:prstGeom>
            <a:noFill/>
          </p:spPr>
          <p:txBody>
            <a:bodyPr wrap="square" rtlCol="0" anchor="t">
              <a:spAutoFit/>
            </a:bodyPr>
            <a:p>
              <a:r>
                <a:rPr lang="zh-CN" altLang="en-US">
                  <a:solidFill>
                    <a:srgbClr val="FF0000"/>
                  </a:solidFill>
                </a:rPr>
                <a:t>csr operations</a:t>
              </a:r>
              <a:endParaRPr lang="zh-CN" altLang="en-US">
                <a:solidFill>
                  <a:srgbClr val="FF0000"/>
                </a:solidFill>
              </a:endParaRPr>
            </a:p>
          </p:txBody>
        </p:sp>
        <p:sp>
          <p:nvSpPr>
            <p:cNvPr id="10" name="文本框 9"/>
            <p:cNvSpPr txBox="1"/>
            <p:nvPr/>
          </p:nvSpPr>
          <p:spPr>
            <a:xfrm>
              <a:off x="12888" y="5400"/>
              <a:ext cx="3604" cy="580"/>
            </a:xfrm>
            <a:prstGeom prst="rect">
              <a:avLst/>
            </a:prstGeom>
            <a:noFill/>
          </p:spPr>
          <p:txBody>
            <a:bodyPr wrap="square" rtlCol="0" anchor="t">
              <a:spAutoFit/>
            </a:bodyPr>
            <a:p>
              <a:r>
                <a:rPr lang="zh-CN" altLang="en-US">
                  <a:solidFill>
                    <a:srgbClr val="FF0000"/>
                  </a:solidFill>
                </a:rPr>
                <a:t>exception &amp; interrupt</a:t>
              </a:r>
              <a:endParaRPr lang="zh-CN" altLang="en-US">
                <a:solidFill>
                  <a:srgbClr val="FF0000"/>
                </a:solidFill>
              </a:endParaRP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zh-CN" sz="4400" dirty="0">
                <a:solidFill>
                  <a:srgbClr val="19A1FD"/>
                </a:solidFill>
                <a:latin typeface="+mn-lt"/>
                <a:ea typeface="宋体" panose="02010600030101010101" pitchFamily="2" charset="-122"/>
              </a:rPr>
              <a:t>Experiment Purpose</a:t>
            </a:r>
            <a:endParaRPr lang="en-US" altLang="zh-CN" sz="4400" dirty="0">
              <a:solidFill>
                <a:srgbClr val="19A1FD"/>
              </a:solidFill>
              <a:latin typeface="+mn-lt"/>
              <a:ea typeface="宋体" panose="02010600030101010101" pitchFamily="2" charset="-122"/>
            </a:endParaRPr>
          </a:p>
        </p:txBody>
      </p:sp>
      <p:sp>
        <p:nvSpPr>
          <p:cNvPr id="6147" name="Rectangle 3"/>
          <p:cNvSpPr>
            <a:spLocks noGrp="1" noChangeArrowheads="1"/>
          </p:cNvSpPr>
          <p:nvPr>
            <p:ph type="body" idx="1"/>
          </p:nvPr>
        </p:nvSpPr>
        <p:spPr>
          <a:xfrm>
            <a:off x="623392" y="1484784"/>
            <a:ext cx="11233248" cy="5175250"/>
          </a:xfrm>
        </p:spPr>
        <p:txBody>
          <a:bodyPr>
            <a:normAutofit/>
          </a:bodyPr>
          <a:lstStyle/>
          <a:p>
            <a:pPr>
              <a:buFontTx/>
              <a:buChar char="•"/>
            </a:pPr>
            <a:r>
              <a:rPr lang="en-US" altLang="zh-CN" sz="2800" dirty="0">
                <a:latin typeface="+mn-lt"/>
                <a:ea typeface="宋体" panose="02010600030101010101" pitchFamily="2" charset="-122"/>
              </a:rPr>
              <a:t>Understand the principle of </a:t>
            </a:r>
            <a:r>
              <a:rPr lang="en-US" altLang="zh-CN" sz="2800" dirty="0">
                <a:solidFill>
                  <a:srgbClr val="FF0000"/>
                </a:solidFill>
                <a:latin typeface="+mn-lt"/>
                <a:ea typeface="宋体" panose="02010600030101010101" pitchFamily="2" charset="-122"/>
              </a:rPr>
              <a:t>CPU </a:t>
            </a:r>
            <a:r>
              <a:rPr lang="en-US" altLang="zh-CN" sz="2800" dirty="0" smtClean="0">
                <a:solidFill>
                  <a:srgbClr val="FF0000"/>
                </a:solidFill>
                <a:latin typeface="+mn-lt"/>
                <a:ea typeface="宋体" panose="02010600030101010101" pitchFamily="2" charset="-122"/>
              </a:rPr>
              <a:t>exception &amp; interrupt </a:t>
            </a:r>
            <a:r>
              <a:rPr lang="en-US" altLang="zh-CN" sz="2800" dirty="0">
                <a:latin typeface="+mn-lt"/>
                <a:ea typeface="宋体" panose="02010600030101010101" pitchFamily="2" charset="-122"/>
              </a:rPr>
              <a:t>and its processing procedure.</a:t>
            </a:r>
            <a:endParaRPr lang="en-US" altLang="zh-CN" sz="2800" dirty="0">
              <a:latin typeface="+mn-lt"/>
              <a:ea typeface="宋体" panose="02010600030101010101" pitchFamily="2" charset="-122"/>
            </a:endParaRPr>
          </a:p>
          <a:p>
            <a:pPr>
              <a:buFontTx/>
              <a:buChar char="•"/>
            </a:pPr>
            <a:r>
              <a:rPr lang="en-US" altLang="zh-CN" sz="2800" dirty="0">
                <a:latin typeface="+mn-lt"/>
                <a:ea typeface="宋体" panose="02010600030101010101" pitchFamily="2" charset="-122"/>
              </a:rPr>
              <a:t>Master the design methods of pipelined CPU supporting </a:t>
            </a:r>
            <a:r>
              <a:rPr lang="en-US" altLang="zh-CN" sz="2800" dirty="0" smtClean="0">
                <a:latin typeface="+mn-lt"/>
                <a:ea typeface="宋体" panose="02010600030101010101" pitchFamily="2" charset="-122"/>
              </a:rPr>
              <a:t>exception &amp; interrupt</a:t>
            </a:r>
            <a:r>
              <a:rPr lang="en-US" altLang="zh-CN" sz="2800" dirty="0">
                <a:latin typeface="+mn-lt"/>
                <a:ea typeface="宋体" panose="02010600030101010101" pitchFamily="2" charset="-122"/>
              </a:rPr>
              <a:t>.</a:t>
            </a:r>
            <a:endParaRPr lang="en-US" altLang="zh-CN" sz="2800" dirty="0">
              <a:latin typeface="+mn-lt"/>
              <a:ea typeface="宋体" panose="02010600030101010101" pitchFamily="2" charset="-122"/>
            </a:endParaRPr>
          </a:p>
          <a:p>
            <a:pPr>
              <a:buFontTx/>
              <a:buChar char="•"/>
            </a:pPr>
            <a:r>
              <a:rPr lang="en-US" altLang="zh-CN" sz="2800" dirty="0">
                <a:latin typeface="+mn-lt"/>
                <a:ea typeface="宋体" panose="02010600030101010101" pitchFamily="2" charset="-122"/>
              </a:rPr>
              <a:t>Master methods of program verification of Pipelined CPU supporting </a:t>
            </a:r>
            <a:r>
              <a:rPr lang="en-US" altLang="zh-CN" sz="2800" dirty="0" smtClean="0">
                <a:latin typeface="+mn-lt"/>
                <a:ea typeface="宋体" panose="02010600030101010101" pitchFamily="2" charset="-122"/>
              </a:rPr>
              <a:t>exception &amp; interrupt</a:t>
            </a:r>
            <a:r>
              <a:rPr lang="en-US" altLang="zh-CN" sz="2800" dirty="0">
                <a:latin typeface="+mn-lt"/>
                <a:ea typeface="宋体" panose="02010600030101010101" pitchFamily="2" charset="-122"/>
              </a:rPr>
              <a:t>.</a:t>
            </a:r>
            <a:endParaRPr lang="en-US" altLang="zh-CN" sz="2800" dirty="0">
              <a:latin typeface="+mn-lt"/>
              <a:ea typeface="宋体" panose="02010600030101010101" pitchFamily="2"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23392" y="332656"/>
            <a:ext cx="10801200" cy="954360"/>
          </a:xfrm>
        </p:spPr>
        <p:txBody>
          <a:bodyPr>
            <a:noAutofit/>
          </a:bodyPr>
          <a:lstStyle/>
          <a:p>
            <a:r>
              <a:rPr lang="en-US" altLang="zh-CN" sz="4400" dirty="0">
                <a:solidFill>
                  <a:srgbClr val="19A1FD"/>
                </a:solidFill>
                <a:latin typeface="+mn-lt"/>
                <a:ea typeface="宋体" panose="02010600030101010101" pitchFamily="2" charset="-122"/>
              </a:rPr>
              <a:t>Codes: CSR Regs</a:t>
            </a:r>
            <a:endParaRPr lang="en-US" altLang="zh-CN" sz="4400" dirty="0">
              <a:solidFill>
                <a:srgbClr val="19A1FD"/>
              </a:solidFill>
              <a:latin typeface="+mn-lt"/>
              <a:ea typeface="宋体" panose="02010600030101010101" pitchFamily="2" charset="-122"/>
            </a:endParaRPr>
          </a:p>
        </p:txBody>
      </p:sp>
      <p:grpSp>
        <p:nvGrpSpPr>
          <p:cNvPr id="2" name="组合 1"/>
          <p:cNvGrpSpPr/>
          <p:nvPr/>
        </p:nvGrpSpPr>
        <p:grpSpPr>
          <a:xfrm>
            <a:off x="695325" y="1628775"/>
            <a:ext cx="6245860" cy="2805430"/>
            <a:chOff x="4270" y="3132"/>
            <a:chExt cx="9836" cy="4418"/>
          </a:xfrm>
        </p:grpSpPr>
        <p:pic>
          <p:nvPicPr>
            <p:cNvPr id="4" name="图片 3"/>
            <p:cNvPicPr>
              <a:picLocks noChangeAspect="1"/>
            </p:cNvPicPr>
            <p:nvPr>
              <p:custDataLst>
                <p:tags r:id="rId1"/>
              </p:custDataLst>
            </p:nvPr>
          </p:nvPicPr>
          <p:blipFill>
            <a:blip r:embed="rId2"/>
            <a:stretch>
              <a:fillRect/>
            </a:stretch>
          </p:blipFill>
          <p:spPr>
            <a:xfrm>
              <a:off x="4270" y="3132"/>
              <a:ext cx="5286" cy="4419"/>
            </a:xfrm>
            <a:prstGeom prst="rect">
              <a:avLst/>
            </a:prstGeom>
          </p:spPr>
        </p:pic>
        <p:sp>
          <p:nvSpPr>
            <p:cNvPr id="6" name="圆角矩形 5"/>
            <p:cNvSpPr/>
            <p:nvPr>
              <p:custDataLst>
                <p:tags r:id="rId3"/>
              </p:custDataLst>
            </p:nvPr>
          </p:nvSpPr>
          <p:spPr>
            <a:xfrm>
              <a:off x="4950" y="4039"/>
              <a:ext cx="4673" cy="477"/>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圆角矩形 7"/>
            <p:cNvSpPr/>
            <p:nvPr>
              <p:custDataLst>
                <p:tags r:id="rId4"/>
              </p:custDataLst>
            </p:nvPr>
          </p:nvSpPr>
          <p:spPr>
            <a:xfrm>
              <a:off x="4950" y="5514"/>
              <a:ext cx="4673" cy="477"/>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nvSpPr>
          <p:spPr>
            <a:xfrm>
              <a:off x="10280" y="5514"/>
              <a:ext cx="3170" cy="580"/>
            </a:xfrm>
            <a:prstGeom prst="rect">
              <a:avLst/>
            </a:prstGeom>
            <a:noFill/>
          </p:spPr>
          <p:txBody>
            <a:bodyPr wrap="square" rtlCol="0" anchor="t">
              <a:spAutoFit/>
            </a:bodyPr>
            <a:p>
              <a:r>
                <a:rPr lang="zh-CN" altLang="en-US">
                  <a:solidFill>
                    <a:srgbClr val="FF0000"/>
                  </a:solidFill>
                </a:rPr>
                <a:t>write/set/clear</a:t>
              </a:r>
              <a:endParaRPr lang="zh-CN" altLang="en-US">
                <a:solidFill>
                  <a:srgbClr val="FF0000"/>
                </a:solidFill>
              </a:endParaRPr>
            </a:p>
          </p:txBody>
        </p:sp>
        <p:sp>
          <p:nvSpPr>
            <p:cNvPr id="12" name="文本框 11"/>
            <p:cNvSpPr txBox="1"/>
            <p:nvPr/>
          </p:nvSpPr>
          <p:spPr>
            <a:xfrm>
              <a:off x="9940" y="4039"/>
              <a:ext cx="4167" cy="580"/>
            </a:xfrm>
            <a:prstGeom prst="rect">
              <a:avLst/>
            </a:prstGeom>
            <a:noFill/>
          </p:spPr>
          <p:txBody>
            <a:bodyPr wrap="square" rtlCol="0" anchor="t">
              <a:spAutoFit/>
            </a:bodyPr>
            <a:p>
              <a:r>
                <a:rPr lang="zh-CN" altLang="en-US">
                  <a:solidFill>
                    <a:srgbClr val="FF0000"/>
                  </a:solidFill>
                </a:rPr>
                <a:t>one read port / write port</a:t>
              </a:r>
              <a:endParaRPr lang="zh-CN" altLang="en-US">
                <a:solidFill>
                  <a:srgbClr val="FF0000"/>
                </a:solidFill>
              </a:endParaRPr>
            </a:p>
          </p:txBody>
        </p:sp>
      </p:grpSp>
      <p:pic>
        <p:nvPicPr>
          <p:cNvPr id="3" name="图片 2"/>
          <p:cNvPicPr>
            <a:picLocks noChangeAspect="1"/>
          </p:cNvPicPr>
          <p:nvPr>
            <p:custDataLst>
              <p:tags r:id="rId5"/>
            </p:custDataLst>
          </p:nvPr>
        </p:nvPicPr>
        <p:blipFill>
          <a:blip r:embed="rId6"/>
          <a:stretch>
            <a:fillRect/>
          </a:stretch>
        </p:blipFill>
        <p:spPr>
          <a:xfrm>
            <a:off x="6239510" y="2781300"/>
            <a:ext cx="5509260" cy="3477895"/>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23392" y="332656"/>
            <a:ext cx="10801200" cy="954360"/>
          </a:xfrm>
        </p:spPr>
        <p:txBody>
          <a:bodyPr>
            <a:noAutofit/>
          </a:bodyPr>
          <a:lstStyle/>
          <a:p>
            <a:r>
              <a:rPr lang="en-US" altLang="zh-CN" sz="4400" dirty="0">
                <a:solidFill>
                  <a:srgbClr val="19A1FD"/>
                </a:solidFill>
                <a:latin typeface="+mn-lt"/>
                <a:ea typeface="宋体" panose="02010600030101010101" pitchFamily="2" charset="-122"/>
              </a:rPr>
              <a:t>Codes: Exception Unit</a:t>
            </a:r>
            <a:endParaRPr lang="en-US" altLang="zh-CN" sz="4400" dirty="0">
              <a:solidFill>
                <a:srgbClr val="19A1FD"/>
              </a:solidFill>
              <a:latin typeface="+mn-lt"/>
              <a:ea typeface="宋体" panose="02010600030101010101" pitchFamily="2" charset="-122"/>
            </a:endParaRPr>
          </a:p>
        </p:txBody>
      </p:sp>
      <p:pic>
        <p:nvPicPr>
          <p:cNvPr id="2" name="图片 1"/>
          <p:cNvPicPr>
            <a:picLocks noChangeAspect="1"/>
          </p:cNvPicPr>
          <p:nvPr>
            <p:custDataLst>
              <p:tags r:id="rId1"/>
            </p:custDataLst>
          </p:nvPr>
        </p:nvPicPr>
        <p:blipFill>
          <a:blip r:embed="rId2"/>
          <a:stretch>
            <a:fillRect/>
          </a:stretch>
        </p:blipFill>
        <p:spPr>
          <a:xfrm>
            <a:off x="7031990" y="-27305"/>
            <a:ext cx="4687570" cy="2959100"/>
          </a:xfrm>
          <a:prstGeom prst="rect">
            <a:avLst/>
          </a:prstGeom>
        </p:spPr>
      </p:pic>
      <p:sp>
        <p:nvSpPr>
          <p:cNvPr id="3" name="文本框 2"/>
          <p:cNvSpPr txBox="1"/>
          <p:nvPr/>
        </p:nvSpPr>
        <p:spPr>
          <a:xfrm>
            <a:off x="263525" y="1628775"/>
            <a:ext cx="6421755" cy="4707890"/>
          </a:xfrm>
          <a:prstGeom prst="rect">
            <a:avLst/>
          </a:prstGeom>
          <a:noFill/>
        </p:spPr>
        <p:txBody>
          <a:bodyPr wrap="square" rtlCol="0" anchor="t">
            <a:spAutoFit/>
          </a:bodyPr>
          <a:p>
            <a:pPr marL="457200" indent="-457200">
              <a:buAutoNum type="arabicPeriod"/>
            </a:pPr>
            <a:r>
              <a:rPr lang="zh-CN" altLang="en-US" sz="2000">
                <a:solidFill>
                  <a:srgbClr val="1AA1FD"/>
                </a:solidFill>
              </a:rPr>
              <a:t>STATE_IDLE →(exception or interruption) STATE_MEPC</a:t>
            </a:r>
            <a:endParaRPr lang="zh-CN" altLang="en-US" sz="2000">
              <a:solidFill>
                <a:srgbClr val="1AA1FD"/>
              </a:solidFill>
            </a:endParaRPr>
          </a:p>
          <a:p>
            <a:pPr marL="800100" lvl="1" indent="-342900">
              <a:buFont typeface="Arial" panose="020B0604020202020204" pitchFamily="34" charset="0"/>
              <a:buChar char="•"/>
            </a:pPr>
            <a:r>
              <a:rPr lang="zh-CN" altLang="en-US" sz="2000"/>
              <a:t>write mstatus</a:t>
            </a:r>
            <a:endParaRPr lang="zh-CN" altLang="en-US" sz="2000"/>
          </a:p>
          <a:p>
            <a:pPr marL="800100" lvl="1" indent="-342900">
              <a:buFont typeface="Arial" panose="020B0604020202020204" pitchFamily="34" charset="0"/>
              <a:buChar char="•"/>
            </a:pPr>
            <a:r>
              <a:rPr lang="zh-CN" altLang="en-US" sz="2000"/>
              <a:t>flush all the pipeline registers</a:t>
            </a:r>
            <a:endParaRPr lang="zh-CN" altLang="en-US" sz="2000"/>
          </a:p>
          <a:p>
            <a:pPr marL="800100" lvl="1" indent="-342900">
              <a:buFont typeface="Arial" panose="020B0604020202020204" pitchFamily="34" charset="0"/>
              <a:buChar char="•"/>
            </a:pPr>
            <a:r>
              <a:rPr lang="zh-CN" altLang="en-US" sz="2000">
                <a:sym typeface="+mn-ea"/>
              </a:rPr>
              <a:t>record epc and cause</a:t>
            </a:r>
            <a:r>
              <a:rPr lang="en-US" altLang="zh-CN" sz="2000">
                <a:sym typeface="+mn-ea"/>
              </a:rPr>
              <a:t> </a:t>
            </a:r>
            <a:endParaRPr lang="en-US" altLang="zh-CN" sz="2000">
              <a:sym typeface="+mn-ea"/>
            </a:endParaRPr>
          </a:p>
          <a:p>
            <a:pPr marL="800100" lvl="1" indent="-342900">
              <a:buFont typeface="Arial" panose="020B0604020202020204" pitchFamily="34" charset="0"/>
              <a:buChar char="•"/>
            </a:pPr>
            <a:r>
              <a:rPr lang="zh-CN" altLang="en-US" sz="2000">
                <a:sym typeface="+mn-ea"/>
              </a:rPr>
              <a:t>if exception (not interrupt), cancal regwrite</a:t>
            </a:r>
            <a:endParaRPr lang="zh-CN" altLang="en-US" sz="2000">
              <a:sym typeface="+mn-ea"/>
            </a:endParaRPr>
          </a:p>
          <a:p>
            <a:pPr marL="800100" lvl="1" indent="-342900">
              <a:buFont typeface="Arial" panose="020B0604020202020204" pitchFamily="34" charset="0"/>
              <a:buChar char="•"/>
            </a:pPr>
            <a:endParaRPr lang="zh-CN" altLang="en-US" sz="2000"/>
          </a:p>
          <a:p>
            <a:pPr marL="457200" indent="-457200">
              <a:buAutoNum type="arabicPeriod"/>
            </a:pPr>
            <a:r>
              <a:rPr lang="zh-CN" altLang="en-US" sz="2000">
                <a:solidFill>
                  <a:srgbClr val="1AA1FD"/>
                </a:solidFill>
              </a:rPr>
              <a:t>STATE_MEPC → STATE_MCAUSE</a:t>
            </a:r>
            <a:endParaRPr lang="zh-CN" altLang="en-US" sz="2000">
              <a:solidFill>
                <a:srgbClr val="1AA1FD"/>
              </a:solidFill>
            </a:endParaRPr>
          </a:p>
          <a:p>
            <a:pPr marL="800100" lvl="1" indent="-342900">
              <a:buFont typeface="Arial" panose="020B0604020202020204" pitchFamily="34" charset="0"/>
              <a:buChar char="•"/>
            </a:pPr>
            <a:r>
              <a:rPr lang="zh-CN" altLang="en-US" sz="2000"/>
              <a:t>write epc to mepc</a:t>
            </a:r>
            <a:endParaRPr lang="zh-CN" altLang="en-US" sz="2000"/>
          </a:p>
          <a:p>
            <a:pPr marL="800100" lvl="1" indent="-342900">
              <a:buFont typeface="Arial" panose="020B0604020202020204" pitchFamily="34" charset="0"/>
              <a:buChar char="•"/>
            </a:pPr>
            <a:r>
              <a:rPr lang="zh-CN" altLang="en-US" sz="2000"/>
              <a:t>read mtvec</a:t>
            </a:r>
            <a:endParaRPr lang="zh-CN" altLang="en-US" sz="2000"/>
          </a:p>
          <a:p>
            <a:pPr marL="800100" lvl="1" indent="-342900">
              <a:buFont typeface="Arial" panose="020B0604020202020204" pitchFamily="34" charset="0"/>
              <a:buChar char="•"/>
            </a:pPr>
            <a:r>
              <a:rPr lang="zh-CN" altLang="en-US" sz="2000"/>
              <a:t>flush pipeline register (FD)</a:t>
            </a:r>
            <a:endParaRPr lang="zh-CN" altLang="en-US" sz="2000"/>
          </a:p>
          <a:p>
            <a:pPr marL="800100" lvl="1" indent="-342900">
              <a:buFont typeface="Arial" panose="020B0604020202020204" pitchFamily="34" charset="0"/>
              <a:buChar char="•"/>
            </a:pPr>
            <a:r>
              <a:rPr lang="zh-CN" altLang="en-US" sz="2000"/>
              <a:t>set redirect pc mux (next cycle pc → mtvec)</a:t>
            </a:r>
            <a:endParaRPr lang="zh-CN" altLang="en-US" sz="2000"/>
          </a:p>
          <a:p>
            <a:pPr lvl="1" indent="0">
              <a:buFont typeface="Arial" panose="020B0604020202020204" pitchFamily="34" charset="0"/>
              <a:buNone/>
            </a:pPr>
            <a:endParaRPr lang="zh-CN" altLang="en-US" sz="2000"/>
          </a:p>
          <a:p>
            <a:pPr marL="457200" indent="-457200">
              <a:buAutoNum type="arabicPeriod"/>
            </a:pPr>
            <a:r>
              <a:rPr lang="zh-CN" altLang="en-US" sz="2000">
                <a:solidFill>
                  <a:srgbClr val="1AA1FD"/>
                </a:solidFill>
              </a:rPr>
              <a:t>STATE_MCAUSE → STATE_IDLE</a:t>
            </a:r>
            <a:endParaRPr lang="zh-CN" altLang="en-US" sz="2000">
              <a:solidFill>
                <a:srgbClr val="1AA1FD"/>
              </a:solidFill>
            </a:endParaRPr>
          </a:p>
          <a:p>
            <a:pPr marL="800100" lvl="1" indent="-342900">
              <a:buFont typeface="Arial" panose="020B0604020202020204" pitchFamily="34" charset="0"/>
              <a:buChar char="•"/>
            </a:pPr>
            <a:r>
              <a:rPr lang="zh-CN" altLang="en-US" sz="2000"/>
              <a:t>write cause to mcause</a:t>
            </a:r>
            <a:endParaRPr lang="zh-CN" altLang="en-US" sz="2000"/>
          </a:p>
          <a:p>
            <a:endParaRPr lang="zh-CN" altLang="en-US" sz="2000"/>
          </a:p>
        </p:txBody>
      </p:sp>
      <p:sp>
        <p:nvSpPr>
          <p:cNvPr id="4" name="文本框 3"/>
          <p:cNvSpPr txBox="1"/>
          <p:nvPr/>
        </p:nvSpPr>
        <p:spPr>
          <a:xfrm>
            <a:off x="6312535" y="2924810"/>
            <a:ext cx="5424805" cy="3169285"/>
          </a:xfrm>
          <a:prstGeom prst="rect">
            <a:avLst/>
          </a:prstGeom>
          <a:noFill/>
        </p:spPr>
        <p:txBody>
          <a:bodyPr wrap="square" rtlCol="0" anchor="t">
            <a:spAutoFit/>
          </a:bodyPr>
          <a:p>
            <a:pPr marL="457200" indent="-457200">
              <a:buFont typeface="+mj-lt"/>
              <a:buAutoNum type="arabicPeriod" startAt="4"/>
            </a:pPr>
            <a:r>
              <a:rPr lang="zh-CN" altLang="en-US" sz="2000">
                <a:solidFill>
                  <a:srgbClr val="1AA1FD"/>
                </a:solidFill>
                <a:sym typeface="+mn-ea"/>
              </a:rPr>
              <a:t>STATE_IDLE → (mret) STATE_IDLE</a:t>
            </a:r>
            <a:endParaRPr lang="zh-CN" altLang="en-US" sz="2000">
              <a:solidFill>
                <a:srgbClr val="1AA1FD"/>
              </a:solidFill>
            </a:endParaRPr>
          </a:p>
          <a:p>
            <a:pPr marL="800100" lvl="1" indent="-342900">
              <a:buFont typeface="Arial" panose="020B0604020202020204" pitchFamily="34" charset="0"/>
              <a:buChar char="•"/>
            </a:pPr>
            <a:r>
              <a:rPr lang="zh-CN" altLang="en-US" sz="2000">
                <a:sym typeface="+mn-ea"/>
              </a:rPr>
              <a:t>write mstatus</a:t>
            </a:r>
            <a:endParaRPr lang="zh-CN" altLang="en-US" sz="2000"/>
          </a:p>
          <a:p>
            <a:pPr marL="800100" lvl="1" indent="-342900">
              <a:buFont typeface="Arial" panose="020B0604020202020204" pitchFamily="34" charset="0"/>
              <a:buChar char="•"/>
            </a:pPr>
            <a:r>
              <a:rPr lang="zh-CN" altLang="en-US" sz="2000">
                <a:sym typeface="+mn-ea"/>
              </a:rPr>
              <a:t>read mepc</a:t>
            </a:r>
            <a:endParaRPr lang="zh-CN" altLang="en-US" sz="2000"/>
          </a:p>
          <a:p>
            <a:pPr marL="800100" lvl="1" indent="-342900">
              <a:buFont typeface="Arial" panose="020B0604020202020204" pitchFamily="34" charset="0"/>
              <a:buChar char="•"/>
            </a:pPr>
            <a:r>
              <a:rPr lang="zh-CN" altLang="en-US" sz="2000">
                <a:sym typeface="+mn-ea"/>
              </a:rPr>
              <a:t>set redirect pc mux (next cycle pc → mepc)</a:t>
            </a:r>
            <a:endParaRPr lang="zh-CN" altLang="en-US" sz="2000"/>
          </a:p>
          <a:p>
            <a:pPr marL="800100" lvl="1" indent="-342900">
              <a:buFont typeface="Arial" panose="020B0604020202020204" pitchFamily="34" charset="0"/>
              <a:buChar char="•"/>
            </a:pPr>
            <a:r>
              <a:rPr lang="zh-CN" altLang="en-US" sz="2000">
                <a:sym typeface="+mn-ea"/>
              </a:rPr>
              <a:t>flush pipeline registers (EM, DE, FD)</a:t>
            </a:r>
            <a:endParaRPr lang="zh-CN" altLang="en-US" sz="2000">
              <a:sym typeface="+mn-ea"/>
            </a:endParaRPr>
          </a:p>
          <a:p>
            <a:pPr lvl="1" indent="0">
              <a:buFont typeface="Arial" panose="020B0604020202020204" pitchFamily="34" charset="0"/>
              <a:buNone/>
            </a:pPr>
            <a:endParaRPr lang="zh-CN" altLang="en-US" sz="2000"/>
          </a:p>
          <a:p>
            <a:pPr marL="457200" indent="-457200">
              <a:buFont typeface="+mj-lt"/>
              <a:buAutoNum type="arabicPeriod" startAt="4"/>
            </a:pPr>
            <a:r>
              <a:rPr lang="zh-CN" altLang="en-US" sz="2000">
                <a:solidFill>
                  <a:srgbClr val="1AA1FD"/>
                </a:solidFill>
                <a:sym typeface="+mn-ea"/>
              </a:rPr>
              <a:t>STATE_IDLE → (csr insts) STATE_IDLE</a:t>
            </a:r>
            <a:endParaRPr lang="zh-CN" altLang="en-US" sz="2000">
              <a:solidFill>
                <a:srgbClr val="1AA1FD"/>
              </a:solidFill>
            </a:endParaRPr>
          </a:p>
          <a:p>
            <a:pPr marL="800100" lvl="1" indent="-342900">
              <a:buFont typeface="Arial" panose="020B0604020202020204" pitchFamily="34" charset="0"/>
              <a:buChar char="•"/>
            </a:pPr>
            <a:r>
              <a:rPr lang="zh-CN" altLang="en-US" sz="2000">
                <a:sym typeface="+mn-ea"/>
              </a:rPr>
              <a:t>csr operations</a:t>
            </a:r>
            <a:endParaRPr lang="zh-CN" altLang="en-US" sz="2000">
              <a:sym typeface="+mn-ea"/>
            </a:endParaRPr>
          </a:p>
          <a:p>
            <a:pPr lvl="1" indent="0">
              <a:buFont typeface="Arial" panose="020B0604020202020204" pitchFamily="34" charset="0"/>
              <a:buNone/>
            </a:pPr>
            <a:endParaRPr lang="zh-CN" altLang="en-US" sz="2000"/>
          </a:p>
          <a:p>
            <a:pPr marL="457200" indent="-457200">
              <a:buAutoNum type="arabicPeriod" startAt="4"/>
            </a:pPr>
            <a:r>
              <a:rPr lang="zh-CN" altLang="en-US" sz="2000">
                <a:solidFill>
                  <a:srgbClr val="1AA1FD"/>
                </a:solidFill>
                <a:sym typeface="+mn-ea"/>
              </a:rPr>
              <a:t>STATE_IDLE → (other) STATE_IDLE</a:t>
            </a:r>
            <a:endParaRPr lang="zh-CN" altLang="en-US" sz="2000">
              <a:solidFill>
                <a:srgbClr val="1AA1FD"/>
              </a:solidFill>
              <a:sym typeface="+mn-ea"/>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23392" y="332656"/>
            <a:ext cx="10801200" cy="954360"/>
          </a:xfrm>
        </p:spPr>
        <p:txBody>
          <a:bodyPr>
            <a:noAutofit/>
          </a:bodyPr>
          <a:lstStyle/>
          <a:p>
            <a:r>
              <a:rPr lang="en-US" altLang="zh-CN" sz="4400" dirty="0">
                <a:solidFill>
                  <a:srgbClr val="19A1FD"/>
                </a:solidFill>
                <a:latin typeface="+mn-lt"/>
                <a:ea typeface="宋体" panose="02010600030101010101" pitchFamily="2" charset="-122"/>
              </a:rPr>
              <a:t>Codes: Exception Unit</a:t>
            </a:r>
            <a:endParaRPr lang="en-US" altLang="zh-CN" sz="4400" dirty="0">
              <a:solidFill>
                <a:srgbClr val="19A1FD"/>
              </a:solidFill>
              <a:latin typeface="+mn-lt"/>
              <a:ea typeface="宋体" panose="02010600030101010101" pitchFamily="2" charset="-122"/>
            </a:endParaRPr>
          </a:p>
        </p:txBody>
      </p:sp>
      <p:sp>
        <p:nvSpPr>
          <p:cNvPr id="2" name="文本框 1"/>
          <p:cNvSpPr txBox="1"/>
          <p:nvPr/>
        </p:nvSpPr>
        <p:spPr>
          <a:xfrm>
            <a:off x="1487170" y="6309360"/>
            <a:ext cx="6096000" cy="337185"/>
          </a:xfrm>
          <a:prstGeom prst="rect">
            <a:avLst/>
          </a:prstGeom>
          <a:noFill/>
        </p:spPr>
        <p:txBody>
          <a:bodyPr wrap="square" rtlCol="0" anchor="t">
            <a:spAutoFit/>
          </a:bodyPr>
          <a:p>
            <a:r>
              <a:rPr lang="zh-CN" altLang="en-US" sz="1600">
                <a:solidFill>
                  <a:schemeClr val="accent1">
                    <a:lumMod val="60000"/>
                    <a:lumOff val="40000"/>
                  </a:schemeClr>
                </a:solidFill>
              </a:rPr>
              <a:t>https://hdlbits.01xz.net/wiki/Fsm1</a:t>
            </a:r>
            <a:endParaRPr lang="zh-CN" altLang="en-US" sz="1600">
              <a:solidFill>
                <a:schemeClr val="accent1">
                  <a:lumMod val="60000"/>
                  <a:lumOff val="40000"/>
                </a:schemeClr>
              </a:solidFill>
            </a:endParaRPr>
          </a:p>
        </p:txBody>
      </p:sp>
      <p:pic>
        <p:nvPicPr>
          <p:cNvPr id="3" name="图片 2"/>
          <p:cNvPicPr>
            <a:picLocks noChangeAspect="1"/>
          </p:cNvPicPr>
          <p:nvPr>
            <p:custDataLst>
              <p:tags r:id="rId1"/>
            </p:custDataLst>
          </p:nvPr>
        </p:nvPicPr>
        <p:blipFill>
          <a:blip r:embed="rId2"/>
          <a:stretch>
            <a:fillRect/>
          </a:stretch>
        </p:blipFill>
        <p:spPr>
          <a:xfrm>
            <a:off x="335280" y="1412875"/>
            <a:ext cx="2952750" cy="228600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3215640" y="1412875"/>
            <a:ext cx="4248150" cy="4343400"/>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7823835" y="1412875"/>
            <a:ext cx="3657600" cy="3200400"/>
          </a:xfrm>
          <a:prstGeom prst="rect">
            <a:avLst/>
          </a:prstGeom>
        </p:spPr>
      </p:pic>
      <p:pic>
        <p:nvPicPr>
          <p:cNvPr id="6" name="图片 5"/>
          <p:cNvPicPr>
            <a:picLocks noChangeAspect="1"/>
          </p:cNvPicPr>
          <p:nvPr>
            <p:custDataLst>
              <p:tags r:id="rId7"/>
            </p:custDataLst>
          </p:nvPr>
        </p:nvPicPr>
        <p:blipFill>
          <a:blip r:embed="rId8"/>
          <a:stretch>
            <a:fillRect/>
          </a:stretch>
        </p:blipFill>
        <p:spPr>
          <a:xfrm>
            <a:off x="7680325" y="5013325"/>
            <a:ext cx="4048125" cy="127635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23392" y="332656"/>
            <a:ext cx="10801200" cy="954360"/>
          </a:xfrm>
        </p:spPr>
        <p:txBody>
          <a:bodyPr>
            <a:noAutofit/>
          </a:bodyPr>
          <a:lstStyle/>
          <a:p>
            <a:r>
              <a:rPr lang="en-US" altLang="zh-CN" sz="4400" dirty="0">
                <a:solidFill>
                  <a:srgbClr val="19A1FD"/>
                </a:solidFill>
                <a:latin typeface="+mn-lt"/>
                <a:ea typeface="宋体" panose="02010600030101010101" pitchFamily="2" charset="-122"/>
              </a:rPr>
              <a:t>Codes: Exception Unit</a:t>
            </a:r>
            <a:endParaRPr lang="en-US" altLang="zh-CN" sz="4400" dirty="0">
              <a:solidFill>
                <a:srgbClr val="19A1FD"/>
              </a:solidFill>
              <a:latin typeface="+mn-lt"/>
              <a:ea typeface="宋体" panose="02010600030101010101" pitchFamily="2" charset="-122"/>
            </a:endParaRPr>
          </a:p>
        </p:txBody>
      </p:sp>
      <p:pic>
        <p:nvPicPr>
          <p:cNvPr id="10" name="图片 9"/>
          <p:cNvPicPr>
            <a:picLocks noChangeAspect="1"/>
          </p:cNvPicPr>
          <p:nvPr>
            <p:custDataLst>
              <p:tags r:id="rId1"/>
            </p:custDataLst>
          </p:nvPr>
        </p:nvPicPr>
        <p:blipFill>
          <a:blip r:embed="rId2"/>
          <a:srcRect r="9029"/>
          <a:stretch>
            <a:fillRect/>
          </a:stretch>
        </p:blipFill>
        <p:spPr>
          <a:xfrm>
            <a:off x="3863340" y="1268730"/>
            <a:ext cx="3960495" cy="5281295"/>
          </a:xfrm>
          <a:prstGeom prst="rect">
            <a:avLst/>
          </a:prstGeom>
        </p:spPr>
      </p:pic>
      <p:pic>
        <p:nvPicPr>
          <p:cNvPr id="2" name="图片 1"/>
          <p:cNvPicPr>
            <a:picLocks noChangeAspect="1"/>
          </p:cNvPicPr>
          <p:nvPr>
            <p:custDataLst>
              <p:tags r:id="rId3"/>
            </p:custDataLst>
          </p:nvPr>
        </p:nvPicPr>
        <p:blipFill>
          <a:blip r:embed="rId4"/>
          <a:srcRect r="9224"/>
          <a:stretch>
            <a:fillRect/>
          </a:stretch>
        </p:blipFill>
        <p:spPr>
          <a:xfrm>
            <a:off x="8115935" y="1341120"/>
            <a:ext cx="3380740" cy="2752725"/>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479425" y="1772920"/>
            <a:ext cx="3276600" cy="1371600"/>
          </a:xfrm>
          <a:prstGeom prst="rect">
            <a:avLst/>
          </a:prstGeom>
        </p:spPr>
      </p:pic>
      <p:pic>
        <p:nvPicPr>
          <p:cNvPr id="5" name="图片 4"/>
          <p:cNvPicPr>
            <a:picLocks noChangeAspect="1"/>
          </p:cNvPicPr>
          <p:nvPr>
            <p:custDataLst>
              <p:tags r:id="rId7"/>
            </p:custDataLst>
          </p:nvPr>
        </p:nvPicPr>
        <p:blipFill>
          <a:blip r:embed="rId8"/>
          <a:stretch>
            <a:fillRect/>
          </a:stretch>
        </p:blipFill>
        <p:spPr>
          <a:xfrm>
            <a:off x="588645" y="3861435"/>
            <a:ext cx="3057525" cy="895350"/>
          </a:xfrm>
          <a:prstGeom prst="rect">
            <a:avLst/>
          </a:prstGeom>
        </p:spPr>
      </p:pic>
      <p:pic>
        <p:nvPicPr>
          <p:cNvPr id="6" name="图片 5"/>
          <p:cNvPicPr>
            <a:picLocks noChangeAspect="1"/>
          </p:cNvPicPr>
          <p:nvPr>
            <p:custDataLst>
              <p:tags r:id="rId9"/>
            </p:custDataLst>
          </p:nvPr>
        </p:nvPicPr>
        <p:blipFill>
          <a:blip r:embed="rId10"/>
          <a:stretch>
            <a:fillRect/>
          </a:stretch>
        </p:blipFill>
        <p:spPr>
          <a:xfrm>
            <a:off x="5880100" y="219710"/>
            <a:ext cx="6291580" cy="820420"/>
          </a:xfrm>
          <a:prstGeom prst="rect">
            <a:avLst/>
          </a:prstGeom>
        </p:spPr>
      </p:pic>
      <p:cxnSp>
        <p:nvCxnSpPr>
          <p:cNvPr id="7" name="直接箭头连接符 6"/>
          <p:cNvCxnSpPr/>
          <p:nvPr/>
        </p:nvCxnSpPr>
        <p:spPr>
          <a:xfrm flipV="1">
            <a:off x="6097270" y="1124585"/>
            <a:ext cx="1078865" cy="135382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3" name="圆角矩形 2"/>
          <p:cNvSpPr/>
          <p:nvPr>
            <p:custDataLst>
              <p:tags r:id="rId11"/>
            </p:custDataLst>
          </p:nvPr>
        </p:nvSpPr>
        <p:spPr>
          <a:xfrm>
            <a:off x="367030" y="3850005"/>
            <a:ext cx="3204210" cy="930275"/>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23392" y="332656"/>
            <a:ext cx="10801200" cy="954360"/>
          </a:xfrm>
        </p:spPr>
        <p:txBody>
          <a:bodyPr>
            <a:noAutofit/>
          </a:bodyPr>
          <a:lstStyle/>
          <a:p>
            <a:r>
              <a:rPr lang="en-US" altLang="zh-CN" sz="4400" dirty="0">
                <a:solidFill>
                  <a:srgbClr val="19A1FD"/>
                </a:solidFill>
                <a:latin typeface="+mn-lt"/>
                <a:ea typeface="宋体" panose="02010600030101010101" pitchFamily="2" charset="-122"/>
              </a:rPr>
              <a:t>Codes: Exception Unit</a:t>
            </a:r>
            <a:endParaRPr lang="en-US" altLang="zh-CN" sz="4400" dirty="0">
              <a:solidFill>
                <a:srgbClr val="19A1FD"/>
              </a:solidFill>
              <a:latin typeface="+mn-lt"/>
              <a:ea typeface="宋体" panose="02010600030101010101" pitchFamily="2" charset="-122"/>
            </a:endParaRPr>
          </a:p>
        </p:txBody>
      </p:sp>
      <p:pic>
        <p:nvPicPr>
          <p:cNvPr id="3" name="图片 2"/>
          <p:cNvPicPr>
            <a:picLocks noChangeAspect="1"/>
          </p:cNvPicPr>
          <p:nvPr>
            <p:custDataLst>
              <p:tags r:id="rId1"/>
            </p:custDataLst>
          </p:nvPr>
        </p:nvPicPr>
        <p:blipFill>
          <a:blip r:embed="rId2"/>
          <a:stretch>
            <a:fillRect/>
          </a:stretch>
        </p:blipFill>
        <p:spPr>
          <a:xfrm>
            <a:off x="767080" y="2564765"/>
            <a:ext cx="4191000" cy="2266950"/>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a:bodyPr>
          <a:lstStyle/>
          <a:p>
            <a:pPr eaLnBrk="1" hangingPunct="1"/>
            <a:r>
              <a:rPr lang="en-US" altLang="zh-CN" sz="4400" dirty="0">
                <a:solidFill>
                  <a:srgbClr val="19A1FD"/>
                </a:solidFill>
                <a:latin typeface="+mn-lt"/>
                <a:ea typeface="宋体" panose="02010600030101010101" pitchFamily="2" charset="-122"/>
              </a:rPr>
              <a:t>Instr. Mem.(1)</a:t>
            </a:r>
            <a:endParaRPr lang="en-US" altLang="zh-CN" sz="4400" dirty="0">
              <a:solidFill>
                <a:srgbClr val="19A1FD"/>
              </a:solidFill>
              <a:latin typeface="+mn-lt"/>
              <a:ea typeface="宋体" panose="02010600030101010101" pitchFamily="2" charset="-122"/>
            </a:endParaRPr>
          </a:p>
        </p:txBody>
      </p:sp>
      <p:graphicFrame>
        <p:nvGraphicFramePr>
          <p:cNvPr id="5" name="Table 4"/>
          <p:cNvGraphicFramePr>
            <a:graphicFrameLocks noGrp="1"/>
          </p:cNvGraphicFramePr>
          <p:nvPr/>
        </p:nvGraphicFramePr>
        <p:xfrm>
          <a:off x="1631504" y="1196752"/>
          <a:ext cx="9145017" cy="5486400"/>
        </p:xfrm>
        <a:graphic>
          <a:graphicData uri="http://schemas.openxmlformats.org/drawingml/2006/table">
            <a:tbl>
              <a:tblPr>
                <a:tableStyleId>{5C22544A-7EE6-4342-B048-85BDC9FD1C3A}</a:tableStyleId>
              </a:tblPr>
              <a:tblGrid>
                <a:gridCol w="820317"/>
                <a:gridCol w="1731780"/>
                <a:gridCol w="1002610"/>
                <a:gridCol w="1215285"/>
                <a:gridCol w="2505710"/>
                <a:gridCol w="1869315"/>
              </a:tblGrid>
              <a:tr h="175260">
                <a:tc>
                  <a:txBody>
                    <a:bodyPr/>
                    <a:lstStyle/>
                    <a:p>
                      <a:pPr algn="ctr" fontAlgn="ctr"/>
                      <a:r>
                        <a:rPr lang="en-US" sz="2200" u="none" strike="noStrike" dirty="0">
                          <a:effectLst/>
                        </a:rPr>
                        <a:t>NO.</a:t>
                      </a:r>
                      <a:endParaRPr lang="en-US" sz="2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200" u="none" strike="noStrike" dirty="0">
                          <a:effectLst/>
                        </a:rPr>
                        <a:t>Instruction</a:t>
                      </a:r>
                      <a:endParaRPr lang="en-US" sz="2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200" u="none" strike="noStrike" dirty="0" err="1">
                          <a:effectLst/>
                        </a:rPr>
                        <a:t>Addr</a:t>
                      </a:r>
                      <a:r>
                        <a:rPr lang="en-US" sz="2200" u="none" strike="noStrike" dirty="0">
                          <a:effectLst/>
                        </a:rPr>
                        <a:t>.</a:t>
                      </a:r>
                      <a:endParaRPr lang="en-US" sz="2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200" u="none" strike="noStrike">
                          <a:effectLst/>
                        </a:rPr>
                        <a:t>Label</a:t>
                      </a:r>
                      <a:endParaRPr 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200" u="none" strike="noStrike">
                          <a:effectLst/>
                        </a:rPr>
                        <a:t>ASM</a:t>
                      </a:r>
                      <a:endParaRPr 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200" u="none" strike="noStrike" dirty="0">
                          <a:effectLst/>
                        </a:rPr>
                        <a:t>Comment</a:t>
                      </a:r>
                      <a:endParaRPr lang="en-US" sz="2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200" u="none" strike="noStrike" kern="1200" dirty="0">
                          <a:solidFill>
                            <a:schemeClr val="dk1"/>
                          </a:solidFill>
                          <a:effectLst/>
                          <a:latin typeface="+mn-lt"/>
                          <a:ea typeface="+mn-ea"/>
                          <a:cs typeface="+mn-cs"/>
                        </a:rPr>
                        <a:t>0</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a:solidFill>
                            <a:schemeClr val="dk1"/>
                          </a:solidFill>
                          <a:effectLst/>
                          <a:latin typeface="+mn-lt"/>
                          <a:ea typeface="+mn-ea"/>
                          <a:cs typeface="+mn-cs"/>
                        </a:rPr>
                        <a:t>00000013</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a:solidFill>
                            <a:schemeClr val="dk1"/>
                          </a:solidFill>
                          <a:effectLst/>
                          <a:latin typeface="+mn-lt"/>
                          <a:ea typeface="+mn-ea"/>
                          <a:cs typeface="+mn-cs"/>
                        </a:rPr>
                        <a:t>0</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en-US" sz="2200" u="none" strike="noStrike" kern="1200">
                          <a:solidFill>
                            <a:schemeClr val="dk1"/>
                          </a:solidFill>
                          <a:effectLst/>
                          <a:latin typeface="+mn-lt"/>
                          <a:ea typeface="+mn-ea"/>
                          <a:cs typeface="+mn-cs"/>
                        </a:rPr>
                        <a:t>__start:</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en-US" sz="2200" u="none" strike="noStrike" kern="1200">
                          <a:solidFill>
                            <a:schemeClr val="dk1"/>
                          </a:solidFill>
                          <a:effectLst/>
                          <a:latin typeface="+mn-lt"/>
                          <a:ea typeface="+mn-ea"/>
                          <a:cs typeface="+mn-cs"/>
                        </a:rPr>
                        <a:t>addi x0, x0, 0</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u="none" strike="noStrike" smtClean="0">
                          <a:effectLst/>
                        </a:rPr>
                        <a:t>　</a:t>
                      </a:r>
                      <a:endParaRPr lang="zh-CN" altLang="en-US" sz="2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1</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a:solidFill>
                            <a:schemeClr val="dk1"/>
                          </a:solidFill>
                          <a:effectLst/>
                          <a:latin typeface="+mn-lt"/>
                          <a:ea typeface="+mn-ea"/>
                          <a:cs typeface="+mn-cs"/>
                        </a:rPr>
                        <a:t>00402103</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a:solidFill>
                            <a:schemeClr val="dk1"/>
                          </a:solidFill>
                          <a:effectLst/>
                          <a:latin typeface="+mn-lt"/>
                          <a:ea typeface="+mn-ea"/>
                          <a:cs typeface="+mn-cs"/>
                        </a:rPr>
                        <a:t>4</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u="none" strike="noStrike" kern="1200">
                          <a:solidFill>
                            <a:schemeClr val="dk1"/>
                          </a:solidFill>
                          <a:effectLst/>
                          <a:latin typeface="+mn-lt"/>
                          <a:ea typeface="+mn-ea"/>
                          <a:cs typeface="+mn-cs"/>
                        </a:rPr>
                        <a:t>　</a:t>
                      </a:r>
                      <a:endParaRPr lang="zh-CN" alt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en-US" sz="2200" u="none" strike="noStrike" kern="1200">
                          <a:solidFill>
                            <a:schemeClr val="dk1"/>
                          </a:solidFill>
                          <a:effectLst/>
                          <a:latin typeface="+mn-lt"/>
                          <a:ea typeface="+mn-ea"/>
                          <a:cs typeface="+mn-cs"/>
                        </a:rPr>
                        <a:t>lw x2, 4(x0)</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u="none" strike="noStrike" smtClean="0">
                          <a:effectLst/>
                        </a:rPr>
                        <a:t>　</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2</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dirty="0">
                          <a:solidFill>
                            <a:schemeClr val="dk1"/>
                          </a:solidFill>
                          <a:effectLst/>
                          <a:latin typeface="+mn-lt"/>
                          <a:ea typeface="+mn-ea"/>
                          <a:cs typeface="+mn-cs"/>
                        </a:rPr>
                        <a:t>00802203</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a:solidFill>
                            <a:schemeClr val="dk1"/>
                          </a:solidFill>
                          <a:effectLst/>
                          <a:latin typeface="+mn-lt"/>
                          <a:ea typeface="+mn-ea"/>
                          <a:cs typeface="+mn-cs"/>
                        </a:rPr>
                        <a:t>8</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u="none" strike="noStrike" kern="1200">
                          <a:solidFill>
                            <a:schemeClr val="dk1"/>
                          </a:solidFill>
                          <a:effectLst/>
                          <a:latin typeface="+mn-lt"/>
                          <a:ea typeface="+mn-ea"/>
                          <a:cs typeface="+mn-cs"/>
                        </a:rPr>
                        <a:t>　</a:t>
                      </a:r>
                      <a:endParaRPr lang="zh-CN" alt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en-US" sz="2200" u="none" strike="noStrike" kern="1200">
                          <a:solidFill>
                            <a:schemeClr val="dk1"/>
                          </a:solidFill>
                          <a:effectLst/>
                          <a:latin typeface="+mn-lt"/>
                          <a:ea typeface="+mn-ea"/>
                          <a:cs typeface="+mn-cs"/>
                        </a:rPr>
                        <a:t>lw x4, 8(x0)</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u="none" strike="noStrike" smtClean="0">
                          <a:effectLst/>
                        </a:rPr>
                        <a:t>　</a:t>
                      </a:r>
                      <a:endParaRPr lang="zh-CN" altLang="en-US" sz="2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3</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sz="2200" u="none" strike="noStrike" kern="1200">
                          <a:solidFill>
                            <a:schemeClr val="dk1"/>
                          </a:solidFill>
                          <a:effectLst/>
                          <a:latin typeface="+mn-lt"/>
                          <a:ea typeface="+mn-ea"/>
                          <a:cs typeface="+mn-cs"/>
                        </a:rPr>
                        <a:t>00c02283</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sz="2200" u="none" strike="noStrike" kern="1200">
                          <a:solidFill>
                            <a:schemeClr val="dk1"/>
                          </a:solidFill>
                          <a:effectLst/>
                          <a:latin typeface="+mn-lt"/>
                          <a:ea typeface="+mn-ea"/>
                          <a:cs typeface="+mn-cs"/>
                        </a:rPr>
                        <a:t>C</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u="none" strike="noStrike" kern="1200">
                          <a:solidFill>
                            <a:schemeClr val="dk1"/>
                          </a:solidFill>
                          <a:effectLst/>
                          <a:latin typeface="+mn-lt"/>
                          <a:ea typeface="+mn-ea"/>
                          <a:cs typeface="+mn-cs"/>
                        </a:rPr>
                        <a:t>　</a:t>
                      </a:r>
                      <a:endParaRPr lang="zh-CN" alt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en-US" sz="2200" u="none" strike="noStrike" kern="1200">
                          <a:solidFill>
                            <a:schemeClr val="dk1"/>
                          </a:solidFill>
                          <a:effectLst/>
                          <a:latin typeface="+mn-lt"/>
                          <a:ea typeface="+mn-ea"/>
                          <a:cs typeface="+mn-cs"/>
                        </a:rPr>
                        <a:t>lw x5, 12(x0)</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u="none" strike="noStrike" smtClean="0">
                          <a:effectLst/>
                        </a:rPr>
                        <a:t>　</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4</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dirty="0">
                          <a:solidFill>
                            <a:schemeClr val="dk1"/>
                          </a:solidFill>
                          <a:effectLst/>
                          <a:latin typeface="+mn-lt"/>
                          <a:ea typeface="+mn-ea"/>
                          <a:cs typeface="+mn-cs"/>
                        </a:rPr>
                        <a:t>01002303</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a:solidFill>
                            <a:schemeClr val="dk1"/>
                          </a:solidFill>
                          <a:effectLst/>
                          <a:latin typeface="+mn-lt"/>
                          <a:ea typeface="+mn-ea"/>
                          <a:cs typeface="+mn-cs"/>
                        </a:rPr>
                        <a:t>10</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u="none" strike="noStrike" kern="1200">
                          <a:solidFill>
                            <a:schemeClr val="dk1"/>
                          </a:solidFill>
                          <a:effectLst/>
                          <a:latin typeface="+mn-lt"/>
                          <a:ea typeface="+mn-ea"/>
                          <a:cs typeface="+mn-cs"/>
                        </a:rPr>
                        <a:t>　</a:t>
                      </a:r>
                      <a:endParaRPr lang="zh-CN" alt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en-US" sz="2200" u="none" strike="noStrike" kern="1200">
                          <a:solidFill>
                            <a:schemeClr val="dk1"/>
                          </a:solidFill>
                          <a:effectLst/>
                          <a:latin typeface="+mn-lt"/>
                          <a:ea typeface="+mn-ea"/>
                          <a:cs typeface="+mn-cs"/>
                        </a:rPr>
                        <a:t>lw x6, 16(x0)</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u="none" strike="noStrike" smtClean="0">
                          <a:effectLst/>
                        </a:rPr>
                        <a:t>　</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200" u="none" strike="noStrike" kern="1200" dirty="0">
                          <a:solidFill>
                            <a:schemeClr val="dk1"/>
                          </a:solidFill>
                          <a:effectLst/>
                          <a:latin typeface="+mn-lt"/>
                          <a:ea typeface="+mn-ea"/>
                          <a:cs typeface="+mn-cs"/>
                        </a:rPr>
                        <a:t>5</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dirty="0">
                          <a:solidFill>
                            <a:schemeClr val="dk1"/>
                          </a:solidFill>
                          <a:effectLst/>
                          <a:latin typeface="+mn-lt"/>
                          <a:ea typeface="+mn-ea"/>
                          <a:cs typeface="+mn-cs"/>
                        </a:rPr>
                        <a:t>01402383</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dirty="0">
                          <a:solidFill>
                            <a:schemeClr val="dk1"/>
                          </a:solidFill>
                          <a:effectLst/>
                          <a:latin typeface="+mn-lt"/>
                          <a:ea typeface="+mn-ea"/>
                          <a:cs typeface="+mn-cs"/>
                        </a:rPr>
                        <a:t>14</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200" u="none" strike="noStrike" kern="1200">
                          <a:solidFill>
                            <a:schemeClr val="dk1"/>
                          </a:solidFill>
                          <a:effectLst/>
                          <a:latin typeface="+mn-lt"/>
                          <a:ea typeface="+mn-ea"/>
                          <a:cs typeface="+mn-cs"/>
                        </a:rPr>
                        <a:t>　</a:t>
                      </a:r>
                      <a:endParaRPr lang="zh-CN" alt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en-US" sz="2200" u="none" strike="noStrike" kern="1200">
                          <a:solidFill>
                            <a:schemeClr val="dk1"/>
                          </a:solidFill>
                          <a:effectLst/>
                          <a:latin typeface="+mn-lt"/>
                          <a:ea typeface="+mn-ea"/>
                          <a:cs typeface="+mn-cs"/>
                        </a:rPr>
                        <a:t>lw x7, 20(x0)</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u="none" strike="noStrike" smtClean="0">
                          <a:effectLst/>
                        </a:rPr>
                        <a:t>　</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6</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sz="2200" u="none" strike="noStrike" kern="1200">
                          <a:solidFill>
                            <a:schemeClr val="dk1"/>
                          </a:solidFill>
                          <a:effectLst/>
                          <a:latin typeface="+mn-lt"/>
                          <a:ea typeface="+mn-ea"/>
                          <a:cs typeface="+mn-cs"/>
                        </a:rPr>
                        <a:t>306850f3</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dirty="0">
                          <a:solidFill>
                            <a:schemeClr val="dk1"/>
                          </a:solidFill>
                          <a:effectLst/>
                          <a:latin typeface="+mn-lt"/>
                          <a:ea typeface="+mn-ea"/>
                          <a:cs typeface="+mn-cs"/>
                        </a:rPr>
                        <a:t>18</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200" u="none" strike="noStrike" kern="1200" dirty="0">
                          <a:solidFill>
                            <a:schemeClr val="dk1"/>
                          </a:solidFill>
                          <a:effectLst/>
                          <a:latin typeface="+mn-lt"/>
                          <a:ea typeface="+mn-ea"/>
                          <a:cs typeface="+mn-cs"/>
                        </a:rPr>
                        <a:t>　</a:t>
                      </a:r>
                      <a:endParaRPr lang="zh-CN" altLang="en-US" sz="22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en-US" sz="2200" u="none" strike="noStrike" kern="1200">
                          <a:solidFill>
                            <a:schemeClr val="dk1"/>
                          </a:solidFill>
                          <a:effectLst/>
                          <a:latin typeface="+mn-lt"/>
                          <a:ea typeface="+mn-ea"/>
                          <a:cs typeface="+mn-cs"/>
                        </a:rPr>
                        <a:t>csrrwi x1, 0x306, 16</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u="none" strike="noStrike" smtClean="0">
                          <a:effectLst/>
                        </a:rPr>
                        <a:t>　</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7</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sz="2200" u="none" strike="noStrike" kern="1200">
                          <a:solidFill>
                            <a:schemeClr val="dk1"/>
                          </a:solidFill>
                          <a:effectLst/>
                          <a:latin typeface="+mn-lt"/>
                          <a:ea typeface="+mn-ea"/>
                          <a:cs typeface="+mn-cs"/>
                        </a:rPr>
                        <a:t>306020f3</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sz="2200" u="none" strike="noStrike" kern="1200">
                          <a:solidFill>
                            <a:schemeClr val="dk1"/>
                          </a:solidFill>
                          <a:effectLst/>
                          <a:latin typeface="+mn-lt"/>
                          <a:ea typeface="+mn-ea"/>
                          <a:cs typeface="+mn-cs"/>
                        </a:rPr>
                        <a:t>1C</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u="none" strike="noStrike" kern="1200" dirty="0">
                          <a:solidFill>
                            <a:schemeClr val="dk1"/>
                          </a:solidFill>
                          <a:effectLst/>
                          <a:latin typeface="+mn-lt"/>
                          <a:ea typeface="+mn-ea"/>
                          <a:cs typeface="+mn-cs"/>
                        </a:rPr>
                        <a:t>　</a:t>
                      </a:r>
                      <a:endParaRPr lang="zh-CN" altLang="en-US" sz="22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en-US" sz="2200" u="none" strike="noStrike" kern="1200">
                          <a:solidFill>
                            <a:schemeClr val="dk1"/>
                          </a:solidFill>
                          <a:effectLst/>
                          <a:latin typeface="+mn-lt"/>
                          <a:ea typeface="+mn-ea"/>
                          <a:cs typeface="+mn-cs"/>
                        </a:rPr>
                        <a:t>csrr x1, 0x306</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u="none" strike="noStrike" smtClean="0">
                          <a:effectLst/>
                        </a:rPr>
                        <a:t>　</a:t>
                      </a:r>
                      <a:endParaRPr lang="zh-CN" altLang="en-US" sz="2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8</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sz="2200" u="none" strike="noStrike" kern="1200" dirty="0">
                          <a:solidFill>
                            <a:schemeClr val="dk1"/>
                          </a:solidFill>
                          <a:effectLst/>
                          <a:latin typeface="+mn-lt"/>
                          <a:ea typeface="+mn-ea"/>
                          <a:cs typeface="+mn-cs"/>
                        </a:rPr>
                        <a:t>306310f3</a:t>
                      </a:r>
                      <a:endParaRPr lang="en-US"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a:solidFill>
                            <a:schemeClr val="dk1"/>
                          </a:solidFill>
                          <a:effectLst/>
                          <a:latin typeface="+mn-lt"/>
                          <a:ea typeface="+mn-ea"/>
                          <a:cs typeface="+mn-cs"/>
                        </a:rPr>
                        <a:t>20</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u="none" strike="noStrike" kern="1200" dirty="0">
                          <a:solidFill>
                            <a:schemeClr val="dk1"/>
                          </a:solidFill>
                          <a:effectLst/>
                          <a:latin typeface="+mn-lt"/>
                          <a:ea typeface="+mn-ea"/>
                          <a:cs typeface="+mn-cs"/>
                        </a:rPr>
                        <a:t>　</a:t>
                      </a:r>
                      <a:endParaRPr lang="zh-CN" altLang="en-US" sz="22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en-US" sz="2200" u="none" strike="noStrike" kern="1200">
                          <a:solidFill>
                            <a:schemeClr val="dk1"/>
                          </a:solidFill>
                          <a:effectLst/>
                          <a:latin typeface="+mn-lt"/>
                          <a:ea typeface="+mn-ea"/>
                          <a:cs typeface="+mn-cs"/>
                        </a:rPr>
                        <a:t>csrrw x1, 0x306, x6</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u="none" strike="noStrike" smtClean="0">
                          <a:effectLst/>
                        </a:rPr>
                        <a:t>　</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9</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sz="2200" u="none" strike="noStrike" kern="1200" dirty="0">
                          <a:solidFill>
                            <a:schemeClr val="dk1"/>
                          </a:solidFill>
                          <a:effectLst/>
                          <a:latin typeface="+mn-lt"/>
                          <a:ea typeface="+mn-ea"/>
                          <a:cs typeface="+mn-cs"/>
                        </a:rPr>
                        <a:t>306020f3</a:t>
                      </a:r>
                      <a:endParaRPr lang="en-US"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a:solidFill>
                            <a:schemeClr val="dk1"/>
                          </a:solidFill>
                          <a:effectLst/>
                          <a:latin typeface="+mn-lt"/>
                          <a:ea typeface="+mn-ea"/>
                          <a:cs typeface="+mn-cs"/>
                        </a:rPr>
                        <a:t>24</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u="none" strike="noStrike" kern="1200" dirty="0">
                          <a:solidFill>
                            <a:schemeClr val="dk1"/>
                          </a:solidFill>
                          <a:effectLst/>
                          <a:latin typeface="+mn-lt"/>
                          <a:ea typeface="+mn-ea"/>
                          <a:cs typeface="+mn-cs"/>
                        </a:rPr>
                        <a:t>　</a:t>
                      </a:r>
                      <a:endParaRPr lang="zh-CN" altLang="en-US" sz="22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en-US" sz="2200" u="none" strike="noStrike" kern="1200">
                          <a:solidFill>
                            <a:schemeClr val="dk1"/>
                          </a:solidFill>
                          <a:effectLst/>
                          <a:latin typeface="+mn-lt"/>
                          <a:ea typeface="+mn-ea"/>
                          <a:cs typeface="+mn-cs"/>
                        </a:rPr>
                        <a:t>csrr x1, 0x306</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u="none" strike="noStrike" smtClean="0">
                          <a:effectLst/>
                        </a:rPr>
                        <a:t>　</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10</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dirty="0">
                          <a:solidFill>
                            <a:schemeClr val="dk1"/>
                          </a:solidFill>
                          <a:effectLst/>
                          <a:latin typeface="+mn-lt"/>
                          <a:ea typeface="+mn-ea"/>
                          <a:cs typeface="+mn-cs"/>
                        </a:rPr>
                        <a:t>00000013</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a:solidFill>
                            <a:schemeClr val="dk1"/>
                          </a:solidFill>
                          <a:effectLst/>
                          <a:latin typeface="+mn-lt"/>
                          <a:ea typeface="+mn-ea"/>
                          <a:cs typeface="+mn-cs"/>
                        </a:rPr>
                        <a:t>28</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u="none" strike="noStrike" kern="1200" dirty="0">
                          <a:solidFill>
                            <a:schemeClr val="dk1"/>
                          </a:solidFill>
                          <a:effectLst/>
                          <a:latin typeface="+mn-lt"/>
                          <a:ea typeface="+mn-ea"/>
                          <a:cs typeface="+mn-cs"/>
                        </a:rPr>
                        <a:t>　</a:t>
                      </a:r>
                      <a:endParaRPr lang="zh-CN" altLang="en-US" sz="22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en-US" sz="2200" u="none" strike="noStrike" kern="1200">
                          <a:solidFill>
                            <a:schemeClr val="dk1"/>
                          </a:solidFill>
                          <a:effectLst/>
                          <a:latin typeface="+mn-lt"/>
                          <a:ea typeface="+mn-ea"/>
                          <a:cs typeface="+mn-cs"/>
                        </a:rPr>
                        <a:t>addi x0, x0, 0</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u="none" strike="noStrike" smtClean="0">
                          <a:effectLst/>
                        </a:rPr>
                        <a:t>　</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11</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dirty="0">
                          <a:solidFill>
                            <a:schemeClr val="dk1"/>
                          </a:solidFill>
                          <a:effectLst/>
                          <a:latin typeface="+mn-lt"/>
                          <a:ea typeface="+mn-ea"/>
                          <a:cs typeface="+mn-cs"/>
                        </a:rPr>
                        <a:t>07800093</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en-US" sz="2200" u="none" strike="noStrike" kern="1200">
                          <a:solidFill>
                            <a:schemeClr val="dk1"/>
                          </a:solidFill>
                          <a:effectLst/>
                          <a:latin typeface="+mn-lt"/>
                          <a:ea typeface="+mn-ea"/>
                          <a:cs typeface="+mn-cs"/>
                        </a:rPr>
                        <a:t>2C</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u="none" strike="noStrike" kern="1200">
                          <a:solidFill>
                            <a:schemeClr val="dk1"/>
                          </a:solidFill>
                          <a:effectLst/>
                          <a:latin typeface="+mn-lt"/>
                          <a:ea typeface="+mn-ea"/>
                          <a:cs typeface="+mn-cs"/>
                        </a:rPr>
                        <a:t>　</a:t>
                      </a:r>
                      <a:endParaRPr lang="zh-CN" alt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en-US" sz="2200" u="none" strike="noStrike" kern="1200" dirty="0" err="1">
                          <a:solidFill>
                            <a:schemeClr val="dk1"/>
                          </a:solidFill>
                          <a:effectLst/>
                          <a:latin typeface="+mn-lt"/>
                          <a:ea typeface="+mn-ea"/>
                          <a:cs typeface="+mn-cs"/>
                        </a:rPr>
                        <a:t>addi</a:t>
                      </a:r>
                      <a:r>
                        <a:rPr lang="en-US" sz="2200" u="none" strike="noStrike" kern="1200" dirty="0">
                          <a:solidFill>
                            <a:schemeClr val="dk1"/>
                          </a:solidFill>
                          <a:effectLst/>
                          <a:latin typeface="+mn-lt"/>
                          <a:ea typeface="+mn-ea"/>
                          <a:cs typeface="+mn-cs"/>
                        </a:rPr>
                        <a:t> x1, x0, 120</a:t>
                      </a:r>
                      <a:endParaRPr lang="en-US" sz="22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200" u="none" strike="noStrike" smtClean="0">
                          <a:effectLst/>
                        </a:rPr>
                        <a:t>　</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12</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dirty="0">
                          <a:solidFill>
                            <a:schemeClr val="dk1"/>
                          </a:solidFill>
                          <a:effectLst/>
                          <a:latin typeface="+mn-lt"/>
                          <a:ea typeface="+mn-ea"/>
                          <a:cs typeface="+mn-cs"/>
                        </a:rPr>
                        <a:t>30509073</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a:solidFill>
                            <a:schemeClr val="dk1"/>
                          </a:solidFill>
                          <a:effectLst/>
                          <a:latin typeface="+mn-lt"/>
                          <a:ea typeface="+mn-ea"/>
                          <a:cs typeface="+mn-cs"/>
                        </a:rPr>
                        <a:t>30</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u="none" strike="noStrike" kern="1200">
                          <a:solidFill>
                            <a:schemeClr val="dk1"/>
                          </a:solidFill>
                          <a:effectLst/>
                          <a:latin typeface="+mn-lt"/>
                          <a:ea typeface="+mn-ea"/>
                          <a:cs typeface="+mn-cs"/>
                        </a:rPr>
                        <a:t>　</a:t>
                      </a:r>
                      <a:endParaRPr lang="zh-CN" alt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en-US" sz="2200" u="none" strike="noStrike" kern="1200" dirty="0" err="1">
                          <a:solidFill>
                            <a:schemeClr val="dk1"/>
                          </a:solidFill>
                          <a:effectLst/>
                          <a:latin typeface="+mn-lt"/>
                          <a:ea typeface="+mn-ea"/>
                          <a:cs typeface="+mn-cs"/>
                        </a:rPr>
                        <a:t>csrw</a:t>
                      </a:r>
                      <a:r>
                        <a:rPr lang="en-US" sz="2200" u="none" strike="noStrike" kern="1200" dirty="0">
                          <a:solidFill>
                            <a:schemeClr val="dk1"/>
                          </a:solidFill>
                          <a:effectLst/>
                          <a:latin typeface="+mn-lt"/>
                          <a:ea typeface="+mn-ea"/>
                          <a:cs typeface="+mn-cs"/>
                        </a:rPr>
                        <a:t> 0x305, x1</a:t>
                      </a:r>
                      <a:endParaRPr lang="en-US" sz="22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000" u="none" strike="noStrike" smtClean="0">
                          <a:solidFill>
                            <a:srgbClr val="FF0000"/>
                          </a:solidFill>
                          <a:effectLst/>
                        </a:rPr>
                        <a:t>set mtvec=0x78</a:t>
                      </a:r>
                      <a:endParaRPr lang="zh-CN" altLang="en-US" sz="2000" u="none" strike="noStrike" smtClean="0">
                        <a:solidFill>
                          <a:srgbClr val="FF0000"/>
                        </a:solidFill>
                        <a:effectLst/>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13</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a:solidFill>
                            <a:schemeClr val="dk1"/>
                          </a:solidFill>
                          <a:effectLst/>
                          <a:latin typeface="+mn-lt"/>
                          <a:ea typeface="+mn-ea"/>
                          <a:cs typeface="+mn-cs"/>
                        </a:rPr>
                        <a:t>00000013</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a:solidFill>
                            <a:schemeClr val="dk1"/>
                          </a:solidFill>
                          <a:effectLst/>
                          <a:latin typeface="+mn-lt"/>
                          <a:ea typeface="+mn-ea"/>
                          <a:cs typeface="+mn-cs"/>
                        </a:rPr>
                        <a:t>34</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u="none" strike="noStrike" kern="1200">
                          <a:solidFill>
                            <a:schemeClr val="dk1"/>
                          </a:solidFill>
                          <a:effectLst/>
                          <a:latin typeface="+mn-lt"/>
                          <a:ea typeface="+mn-ea"/>
                          <a:cs typeface="+mn-cs"/>
                        </a:rPr>
                        <a:t>　</a:t>
                      </a:r>
                      <a:endParaRPr lang="zh-CN" alt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en-US" sz="2200" u="none" strike="noStrike" kern="1200" dirty="0" err="1">
                          <a:solidFill>
                            <a:schemeClr val="dk1"/>
                          </a:solidFill>
                          <a:effectLst/>
                          <a:latin typeface="+mn-lt"/>
                          <a:ea typeface="+mn-ea"/>
                          <a:cs typeface="+mn-cs"/>
                        </a:rPr>
                        <a:t>addi</a:t>
                      </a:r>
                      <a:r>
                        <a:rPr lang="en-US" sz="2200" u="none" strike="noStrike" kern="1200" dirty="0">
                          <a:solidFill>
                            <a:schemeClr val="dk1"/>
                          </a:solidFill>
                          <a:effectLst/>
                          <a:latin typeface="+mn-lt"/>
                          <a:ea typeface="+mn-ea"/>
                          <a:cs typeface="+mn-cs"/>
                        </a:rPr>
                        <a:t> x0, x0, 0</a:t>
                      </a:r>
                      <a:endParaRPr lang="en-US" sz="22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200" u="none" strike="noStrike" smtClean="0">
                          <a:effectLst/>
                        </a:rPr>
                        <a:t>　</a:t>
                      </a:r>
                      <a:endParaRPr lang="zh-CN" alt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14</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dirty="0">
                          <a:solidFill>
                            <a:schemeClr val="dk1"/>
                          </a:solidFill>
                          <a:effectLst/>
                          <a:latin typeface="+mn-lt"/>
                          <a:ea typeface="+mn-ea"/>
                          <a:cs typeface="+mn-cs"/>
                        </a:rPr>
                        <a:t>00000073</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dirty="0">
                          <a:solidFill>
                            <a:schemeClr val="dk1"/>
                          </a:solidFill>
                          <a:effectLst/>
                          <a:latin typeface="+mn-lt"/>
                          <a:ea typeface="+mn-ea"/>
                          <a:cs typeface="+mn-cs"/>
                        </a:rPr>
                        <a:t>38</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200" u="none" strike="noStrike" kern="1200">
                          <a:solidFill>
                            <a:schemeClr val="dk1"/>
                          </a:solidFill>
                          <a:effectLst/>
                          <a:latin typeface="+mn-lt"/>
                          <a:ea typeface="+mn-ea"/>
                          <a:cs typeface="+mn-cs"/>
                        </a:rPr>
                        <a:t>　</a:t>
                      </a:r>
                      <a:endParaRPr lang="zh-CN" alt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en-US" sz="2200" u="none" strike="noStrike" kern="1200" dirty="0" err="1">
                          <a:solidFill>
                            <a:schemeClr val="dk1"/>
                          </a:solidFill>
                          <a:effectLst/>
                          <a:latin typeface="+mn-lt"/>
                          <a:ea typeface="+mn-ea"/>
                          <a:cs typeface="+mn-cs"/>
                        </a:rPr>
                        <a:t>ecall</a:t>
                      </a:r>
                      <a:endParaRPr lang="en-US" sz="22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200" u="none" strike="noStrike" dirty="0" smtClean="0">
                          <a:effectLst/>
                        </a:rPr>
                        <a:t>　</a:t>
                      </a:r>
                      <a:endParaRPr lang="zh-CN" altLang="en-US" sz="2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r>
            </a:tbl>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a:bodyPr>
          <a:lstStyle/>
          <a:p>
            <a:r>
              <a:rPr lang="en-US" altLang="zh-CN" sz="4400" dirty="0">
                <a:solidFill>
                  <a:srgbClr val="19A1FD"/>
                </a:solidFill>
                <a:latin typeface="+mn-lt"/>
                <a:ea typeface="宋体" panose="02010600030101010101" pitchFamily="2" charset="-122"/>
              </a:rPr>
              <a:t>Instr. Mem.(2)</a:t>
            </a:r>
            <a:endParaRPr lang="en-US" altLang="zh-CN" sz="4400" dirty="0">
              <a:solidFill>
                <a:srgbClr val="19A1FD"/>
              </a:solidFill>
              <a:latin typeface="+mn-lt"/>
              <a:ea typeface="宋体" panose="02010600030101010101" pitchFamily="2" charset="-122"/>
            </a:endParaRPr>
          </a:p>
        </p:txBody>
      </p:sp>
      <p:graphicFrame>
        <p:nvGraphicFramePr>
          <p:cNvPr id="5" name="Table 4"/>
          <p:cNvGraphicFramePr>
            <a:graphicFrameLocks noGrp="1"/>
          </p:cNvGraphicFramePr>
          <p:nvPr/>
        </p:nvGraphicFramePr>
        <p:xfrm>
          <a:off x="1199456" y="1196752"/>
          <a:ext cx="9865097" cy="5486400"/>
        </p:xfrm>
        <a:graphic>
          <a:graphicData uri="http://schemas.openxmlformats.org/drawingml/2006/table">
            <a:tbl>
              <a:tblPr>
                <a:tableStyleId>{5C22544A-7EE6-4342-B048-85BDC9FD1C3A}</a:tableStyleId>
              </a:tblPr>
              <a:tblGrid>
                <a:gridCol w="884909"/>
                <a:gridCol w="1868140"/>
                <a:gridCol w="1081556"/>
                <a:gridCol w="1310977"/>
                <a:gridCol w="2199234"/>
                <a:gridCol w="2520281"/>
              </a:tblGrid>
              <a:tr h="175260">
                <a:tc>
                  <a:txBody>
                    <a:bodyPr/>
                    <a:lstStyle/>
                    <a:p>
                      <a:pPr algn="ctr" fontAlgn="ctr"/>
                      <a:r>
                        <a:rPr lang="en-US" sz="2200" u="none" strike="noStrike" dirty="0">
                          <a:effectLst/>
                        </a:rPr>
                        <a:t>NO.</a:t>
                      </a:r>
                      <a:endParaRPr lang="en-US" sz="2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200" u="none" strike="noStrike" dirty="0">
                          <a:effectLst/>
                        </a:rPr>
                        <a:t>Instruction</a:t>
                      </a:r>
                      <a:endParaRPr lang="en-US" sz="2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200" u="none" strike="noStrike" dirty="0" err="1">
                          <a:effectLst/>
                        </a:rPr>
                        <a:t>Addr</a:t>
                      </a:r>
                      <a:r>
                        <a:rPr lang="en-US" sz="2200" u="none" strike="noStrike" dirty="0">
                          <a:effectLst/>
                        </a:rPr>
                        <a:t>.</a:t>
                      </a:r>
                      <a:endParaRPr lang="en-US" sz="2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200" u="none" strike="noStrike">
                          <a:effectLst/>
                        </a:rPr>
                        <a:t>Label</a:t>
                      </a:r>
                      <a:endParaRPr 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200" u="none" strike="noStrike" dirty="0">
                          <a:effectLst/>
                        </a:rPr>
                        <a:t>ASM</a:t>
                      </a:r>
                      <a:endParaRPr lang="en-US" sz="2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200" u="none" strike="noStrike" dirty="0">
                          <a:effectLst/>
                        </a:rPr>
                        <a:t>Comment</a:t>
                      </a:r>
                      <a:endParaRPr lang="en-US" sz="2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200" u="none" strike="noStrike" kern="1200" dirty="0">
                          <a:solidFill>
                            <a:schemeClr val="dk1"/>
                          </a:solidFill>
                          <a:effectLst/>
                          <a:latin typeface="+mn-lt"/>
                          <a:ea typeface="+mn-ea"/>
                          <a:cs typeface="+mn-cs"/>
                        </a:rPr>
                        <a:t>15</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a:solidFill>
                            <a:schemeClr val="dk1"/>
                          </a:solidFill>
                          <a:effectLst/>
                          <a:latin typeface="+mn-lt"/>
                          <a:ea typeface="+mn-ea"/>
                          <a:cs typeface="+mn-cs"/>
                        </a:rPr>
                        <a:t>00000013</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sz="2200" u="none" strike="noStrike" kern="1200">
                          <a:solidFill>
                            <a:schemeClr val="dk1"/>
                          </a:solidFill>
                          <a:effectLst/>
                          <a:latin typeface="+mn-lt"/>
                          <a:ea typeface="+mn-ea"/>
                          <a:cs typeface="+mn-cs"/>
                        </a:rPr>
                        <a:t>3C</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u="none" strike="noStrike" kern="1200">
                          <a:solidFill>
                            <a:schemeClr val="dk1"/>
                          </a:solidFill>
                          <a:effectLst/>
                          <a:latin typeface="+mn-lt"/>
                          <a:ea typeface="+mn-ea"/>
                          <a:cs typeface="+mn-cs"/>
                        </a:rPr>
                        <a:t>　</a:t>
                      </a:r>
                      <a:endParaRPr lang="zh-CN" alt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en-US" sz="2200" u="none" strike="noStrike" kern="1200" dirty="0" err="1">
                          <a:solidFill>
                            <a:schemeClr val="dk1"/>
                          </a:solidFill>
                          <a:effectLst/>
                          <a:latin typeface="+mn-lt"/>
                          <a:ea typeface="+mn-ea"/>
                          <a:cs typeface="+mn-cs"/>
                        </a:rPr>
                        <a:t>addi</a:t>
                      </a:r>
                      <a:r>
                        <a:rPr lang="en-US" sz="2200" u="none" strike="noStrike" kern="1200" dirty="0">
                          <a:solidFill>
                            <a:schemeClr val="dk1"/>
                          </a:solidFill>
                          <a:effectLst/>
                          <a:latin typeface="+mn-lt"/>
                          <a:ea typeface="+mn-ea"/>
                          <a:cs typeface="+mn-cs"/>
                        </a:rPr>
                        <a:t> x0, x0, 0</a:t>
                      </a:r>
                      <a:endParaRPr lang="en-US" sz="22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200" u="none" strike="noStrike" kern="1200">
                          <a:solidFill>
                            <a:schemeClr val="dk1"/>
                          </a:solidFill>
                          <a:effectLst/>
                          <a:latin typeface="+mn-lt"/>
                          <a:ea typeface="+mn-ea"/>
                          <a:cs typeface="+mn-cs"/>
                        </a:rPr>
                        <a:t>　</a:t>
                      </a:r>
                      <a:endParaRPr lang="zh-CN" altLang="en-US" sz="2200" u="none" strike="noStrike" kern="1200">
                        <a:solidFill>
                          <a:schemeClr val="dk1"/>
                        </a:solidFill>
                        <a:effectLst/>
                        <a:latin typeface="+mn-lt"/>
                        <a:ea typeface="+mn-ea"/>
                        <a:cs typeface="+mn-cs"/>
                      </a:endParaRPr>
                    </a:p>
                  </a:txBody>
                  <a:tcPr marL="7620" marR="7620" marT="7620" marB="0" anchor="ctr"/>
                </a:tc>
              </a:tr>
              <a:tr h="175260">
                <a:tc>
                  <a:txBody>
                    <a:bodyPr/>
                    <a:lstStyle/>
                    <a:p>
                      <a:pPr algn="ctr" fontAlgn="ctr"/>
                      <a:r>
                        <a:rPr lang="en-US" altLang="zh-CN" sz="2200" u="none" strike="noStrike" kern="1200" dirty="0">
                          <a:solidFill>
                            <a:schemeClr val="dk1"/>
                          </a:solidFill>
                          <a:effectLst/>
                          <a:latin typeface="+mn-lt"/>
                          <a:ea typeface="+mn-ea"/>
                          <a:cs typeface="+mn-cs"/>
                        </a:rPr>
                        <a:t>16</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a:solidFill>
                            <a:schemeClr val="dk1"/>
                          </a:solidFill>
                          <a:effectLst/>
                          <a:latin typeface="+mn-lt"/>
                          <a:ea typeface="+mn-ea"/>
                          <a:cs typeface="+mn-cs"/>
                        </a:rPr>
                        <a:t>00000012</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a:solidFill>
                            <a:schemeClr val="dk1"/>
                          </a:solidFill>
                          <a:effectLst/>
                          <a:latin typeface="+mn-lt"/>
                          <a:ea typeface="+mn-ea"/>
                          <a:cs typeface="+mn-cs"/>
                        </a:rPr>
                        <a:t>40</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u="none" strike="noStrike" kern="1200">
                          <a:solidFill>
                            <a:schemeClr val="dk1"/>
                          </a:solidFill>
                          <a:effectLst/>
                          <a:latin typeface="+mn-lt"/>
                          <a:ea typeface="+mn-ea"/>
                          <a:cs typeface="+mn-cs"/>
                        </a:rPr>
                        <a:t>　</a:t>
                      </a:r>
                      <a:endParaRPr lang="zh-CN" alt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en-US" sz="2200" u="none" strike="noStrike" kern="1200">
                          <a:solidFill>
                            <a:schemeClr val="dk1"/>
                          </a:solidFill>
                          <a:effectLst/>
                          <a:latin typeface="+mn-lt"/>
                          <a:ea typeface="+mn-ea"/>
                          <a:cs typeface="+mn-cs"/>
                        </a:rPr>
                        <a:t>addi x0, x0, 0 </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en-US" sz="2200" u="none" strike="noStrike" kern="1200">
                          <a:solidFill>
                            <a:schemeClr val="dk1"/>
                          </a:solidFill>
                          <a:effectLst/>
                          <a:latin typeface="+mn-lt"/>
                          <a:ea typeface="+mn-ea"/>
                          <a:cs typeface="+mn-cs"/>
                        </a:rPr>
                        <a:t># change to illegal</a:t>
                      </a:r>
                      <a:endParaRPr lang="en-US" sz="2200" u="none" strike="noStrike" kern="1200">
                        <a:solidFill>
                          <a:schemeClr val="dk1"/>
                        </a:solidFill>
                        <a:effectLst/>
                        <a:latin typeface="+mn-lt"/>
                        <a:ea typeface="+mn-ea"/>
                        <a:cs typeface="+mn-cs"/>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17</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a:solidFill>
                            <a:schemeClr val="dk1"/>
                          </a:solidFill>
                          <a:effectLst/>
                          <a:latin typeface="+mn-lt"/>
                          <a:ea typeface="+mn-ea"/>
                          <a:cs typeface="+mn-cs"/>
                        </a:rPr>
                        <a:t>00000013</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a:solidFill>
                            <a:schemeClr val="dk1"/>
                          </a:solidFill>
                          <a:effectLst/>
                          <a:latin typeface="+mn-lt"/>
                          <a:ea typeface="+mn-ea"/>
                          <a:cs typeface="+mn-cs"/>
                        </a:rPr>
                        <a:t>44</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u="none" strike="noStrike" kern="1200">
                          <a:solidFill>
                            <a:schemeClr val="dk1"/>
                          </a:solidFill>
                          <a:effectLst/>
                          <a:latin typeface="+mn-lt"/>
                          <a:ea typeface="+mn-ea"/>
                          <a:cs typeface="+mn-cs"/>
                        </a:rPr>
                        <a:t>　</a:t>
                      </a:r>
                      <a:endParaRPr lang="zh-CN" alt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en-US" sz="2200" u="none" strike="noStrike" kern="1200">
                          <a:solidFill>
                            <a:schemeClr val="dk1"/>
                          </a:solidFill>
                          <a:effectLst/>
                          <a:latin typeface="+mn-lt"/>
                          <a:ea typeface="+mn-ea"/>
                          <a:cs typeface="+mn-cs"/>
                        </a:rPr>
                        <a:t>addi x0, x0, 0</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u="none" strike="noStrike" kern="1200">
                          <a:solidFill>
                            <a:schemeClr val="dk1"/>
                          </a:solidFill>
                          <a:effectLst/>
                          <a:latin typeface="+mn-lt"/>
                          <a:ea typeface="+mn-ea"/>
                          <a:cs typeface="+mn-cs"/>
                        </a:rPr>
                        <a:t>　</a:t>
                      </a:r>
                      <a:endParaRPr lang="zh-CN" altLang="en-US" sz="2200" u="none" strike="noStrike" kern="1200">
                        <a:solidFill>
                          <a:schemeClr val="dk1"/>
                        </a:solidFill>
                        <a:effectLst/>
                        <a:latin typeface="+mn-lt"/>
                        <a:ea typeface="+mn-ea"/>
                        <a:cs typeface="+mn-cs"/>
                      </a:endParaRPr>
                    </a:p>
                  </a:txBody>
                  <a:tcPr marL="7620" marR="7620" marT="7620" marB="0" anchor="ctr"/>
                </a:tc>
              </a:tr>
              <a:tr h="175260">
                <a:tc>
                  <a:txBody>
                    <a:bodyPr/>
                    <a:lstStyle/>
                    <a:p>
                      <a:pPr algn="ctr" fontAlgn="ctr"/>
                      <a:r>
                        <a:rPr lang="en-US" altLang="zh-CN" sz="2200" u="none" strike="noStrike" kern="1200" dirty="0">
                          <a:solidFill>
                            <a:schemeClr val="dk1"/>
                          </a:solidFill>
                          <a:effectLst/>
                          <a:latin typeface="+mn-lt"/>
                          <a:ea typeface="+mn-ea"/>
                          <a:cs typeface="+mn-cs"/>
                        </a:rPr>
                        <a:t>18</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en-US" sz="2200" u="none" strike="noStrike" kern="1200">
                          <a:solidFill>
                            <a:schemeClr val="dk1"/>
                          </a:solidFill>
                          <a:effectLst/>
                          <a:latin typeface="+mn-lt"/>
                          <a:ea typeface="+mn-ea"/>
                          <a:cs typeface="+mn-cs"/>
                        </a:rPr>
                        <a:t>07f02083</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a:solidFill>
                            <a:schemeClr val="dk1"/>
                          </a:solidFill>
                          <a:effectLst/>
                          <a:latin typeface="+mn-lt"/>
                          <a:ea typeface="+mn-ea"/>
                          <a:cs typeface="+mn-cs"/>
                        </a:rPr>
                        <a:t>48</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u="none" strike="noStrike" kern="1200">
                          <a:solidFill>
                            <a:schemeClr val="dk1"/>
                          </a:solidFill>
                          <a:effectLst/>
                          <a:latin typeface="+mn-lt"/>
                          <a:ea typeface="+mn-ea"/>
                          <a:cs typeface="+mn-cs"/>
                        </a:rPr>
                        <a:t>　</a:t>
                      </a:r>
                      <a:endParaRPr lang="zh-CN" alt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en-US" sz="2200" u="none" strike="noStrike" kern="1200">
                          <a:solidFill>
                            <a:schemeClr val="dk1"/>
                          </a:solidFill>
                          <a:effectLst/>
                          <a:latin typeface="+mn-lt"/>
                          <a:ea typeface="+mn-ea"/>
                          <a:cs typeface="+mn-cs"/>
                        </a:rPr>
                        <a:t>lw   x1, 127(x0)</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u="none" strike="noStrike" kern="1200">
                          <a:solidFill>
                            <a:schemeClr val="dk1"/>
                          </a:solidFill>
                          <a:effectLst/>
                          <a:latin typeface="+mn-lt"/>
                          <a:ea typeface="+mn-ea"/>
                          <a:cs typeface="+mn-cs"/>
                        </a:rPr>
                        <a:t>　</a:t>
                      </a:r>
                      <a:endParaRPr lang="zh-CN" altLang="en-US" sz="2200" u="none" strike="noStrike" kern="1200">
                        <a:solidFill>
                          <a:schemeClr val="dk1"/>
                        </a:solidFill>
                        <a:effectLst/>
                        <a:latin typeface="+mn-lt"/>
                        <a:ea typeface="+mn-ea"/>
                        <a:cs typeface="+mn-cs"/>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19</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dirty="0">
                          <a:solidFill>
                            <a:schemeClr val="dk1"/>
                          </a:solidFill>
                          <a:effectLst/>
                          <a:latin typeface="+mn-lt"/>
                          <a:ea typeface="+mn-ea"/>
                          <a:cs typeface="+mn-cs"/>
                        </a:rPr>
                        <a:t>08002083</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en-US" sz="2200" u="none" strike="noStrike" kern="1200">
                          <a:solidFill>
                            <a:schemeClr val="dk1"/>
                          </a:solidFill>
                          <a:effectLst/>
                          <a:latin typeface="+mn-lt"/>
                          <a:ea typeface="+mn-ea"/>
                          <a:cs typeface="+mn-cs"/>
                        </a:rPr>
                        <a:t>4C</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u="none" strike="noStrike" kern="1200">
                          <a:solidFill>
                            <a:schemeClr val="dk1"/>
                          </a:solidFill>
                          <a:effectLst/>
                          <a:latin typeface="+mn-lt"/>
                          <a:ea typeface="+mn-ea"/>
                          <a:cs typeface="+mn-cs"/>
                        </a:rPr>
                        <a:t>　</a:t>
                      </a:r>
                      <a:endParaRPr lang="zh-CN" alt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en-US" sz="2200" u="none" strike="noStrike" kern="1200">
                          <a:solidFill>
                            <a:schemeClr val="dk1"/>
                          </a:solidFill>
                          <a:effectLst/>
                          <a:latin typeface="+mn-lt"/>
                          <a:ea typeface="+mn-ea"/>
                          <a:cs typeface="+mn-cs"/>
                        </a:rPr>
                        <a:t>lw   x1, 128(x0) </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en-US" sz="2200" u="none" strike="noStrike" kern="1200">
                          <a:solidFill>
                            <a:schemeClr val="dk1"/>
                          </a:solidFill>
                          <a:effectLst/>
                          <a:latin typeface="+mn-lt"/>
                          <a:ea typeface="+mn-ea"/>
                          <a:cs typeface="+mn-cs"/>
                        </a:rPr>
                        <a:t># l access fault</a:t>
                      </a:r>
                      <a:endParaRPr lang="en-US" sz="2200" u="none" strike="noStrike" kern="1200">
                        <a:solidFill>
                          <a:schemeClr val="dk1"/>
                        </a:solidFill>
                        <a:effectLst/>
                        <a:latin typeface="+mn-lt"/>
                        <a:ea typeface="+mn-ea"/>
                        <a:cs typeface="+mn-cs"/>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20</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dirty="0">
                          <a:solidFill>
                            <a:schemeClr val="dk1"/>
                          </a:solidFill>
                          <a:effectLst/>
                          <a:latin typeface="+mn-lt"/>
                          <a:ea typeface="+mn-ea"/>
                          <a:cs typeface="+mn-cs"/>
                        </a:rPr>
                        <a:t>00000013</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a:solidFill>
                            <a:schemeClr val="dk1"/>
                          </a:solidFill>
                          <a:effectLst/>
                          <a:latin typeface="+mn-lt"/>
                          <a:ea typeface="+mn-ea"/>
                          <a:cs typeface="+mn-cs"/>
                        </a:rPr>
                        <a:t>50</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u="none" strike="noStrike" kern="1200">
                          <a:solidFill>
                            <a:schemeClr val="dk1"/>
                          </a:solidFill>
                          <a:effectLst/>
                          <a:latin typeface="+mn-lt"/>
                          <a:ea typeface="+mn-ea"/>
                          <a:cs typeface="+mn-cs"/>
                        </a:rPr>
                        <a:t>　</a:t>
                      </a:r>
                      <a:endParaRPr lang="zh-CN" alt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en-US" sz="2200" u="none" strike="noStrike" kern="1200">
                          <a:solidFill>
                            <a:schemeClr val="dk1"/>
                          </a:solidFill>
                          <a:effectLst/>
                          <a:latin typeface="+mn-lt"/>
                          <a:ea typeface="+mn-ea"/>
                          <a:cs typeface="+mn-cs"/>
                        </a:rPr>
                        <a:t>addi x0, x0, 0</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u="none" strike="noStrike" kern="1200" dirty="0">
                          <a:solidFill>
                            <a:schemeClr val="dk1"/>
                          </a:solidFill>
                          <a:effectLst/>
                          <a:latin typeface="+mn-lt"/>
                          <a:ea typeface="+mn-ea"/>
                          <a:cs typeface="+mn-cs"/>
                        </a:rPr>
                        <a:t>　</a:t>
                      </a:r>
                      <a:endParaRPr lang="zh-CN" altLang="en-US" sz="2200" u="none" strike="noStrike" kern="1200" dirty="0">
                        <a:solidFill>
                          <a:schemeClr val="dk1"/>
                        </a:solidFill>
                        <a:effectLst/>
                        <a:latin typeface="+mn-lt"/>
                        <a:ea typeface="+mn-ea"/>
                        <a:cs typeface="+mn-cs"/>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21</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dirty="0">
                          <a:solidFill>
                            <a:schemeClr val="dk1"/>
                          </a:solidFill>
                          <a:effectLst/>
                          <a:latin typeface="+mn-lt"/>
                          <a:ea typeface="+mn-ea"/>
                          <a:cs typeface="+mn-cs"/>
                        </a:rPr>
                        <a:t>08102023</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a:solidFill>
                            <a:schemeClr val="dk1"/>
                          </a:solidFill>
                          <a:effectLst/>
                          <a:latin typeface="+mn-lt"/>
                          <a:ea typeface="+mn-ea"/>
                          <a:cs typeface="+mn-cs"/>
                        </a:rPr>
                        <a:t>54</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u="none" strike="noStrike" kern="1200">
                          <a:solidFill>
                            <a:schemeClr val="dk1"/>
                          </a:solidFill>
                          <a:effectLst/>
                          <a:latin typeface="+mn-lt"/>
                          <a:ea typeface="+mn-ea"/>
                          <a:cs typeface="+mn-cs"/>
                        </a:rPr>
                        <a:t>　</a:t>
                      </a:r>
                      <a:endParaRPr lang="zh-CN" alt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en-US" sz="2200" u="none" strike="noStrike" kern="1200">
                          <a:solidFill>
                            <a:schemeClr val="dk1"/>
                          </a:solidFill>
                          <a:effectLst/>
                          <a:latin typeface="+mn-lt"/>
                          <a:ea typeface="+mn-ea"/>
                          <a:cs typeface="+mn-cs"/>
                        </a:rPr>
                        <a:t>sw   x1, 128(x0) </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en-US" sz="2200" u="none" strike="noStrike" kern="1200">
                          <a:solidFill>
                            <a:schemeClr val="dk1"/>
                          </a:solidFill>
                          <a:effectLst/>
                          <a:latin typeface="+mn-lt"/>
                          <a:ea typeface="+mn-ea"/>
                          <a:cs typeface="+mn-cs"/>
                        </a:rPr>
                        <a:t># s access fault</a:t>
                      </a:r>
                      <a:endParaRPr lang="en-US" sz="2200" u="none" strike="noStrike" kern="1200">
                        <a:solidFill>
                          <a:schemeClr val="dk1"/>
                        </a:solidFill>
                        <a:effectLst/>
                        <a:latin typeface="+mn-lt"/>
                        <a:ea typeface="+mn-ea"/>
                        <a:cs typeface="+mn-cs"/>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22</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dirty="0">
                          <a:solidFill>
                            <a:schemeClr val="dk1"/>
                          </a:solidFill>
                          <a:effectLst/>
                          <a:latin typeface="+mn-lt"/>
                          <a:ea typeface="+mn-ea"/>
                          <a:cs typeface="+mn-cs"/>
                        </a:rPr>
                        <a:t>00000013</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dirty="0">
                          <a:solidFill>
                            <a:schemeClr val="dk1"/>
                          </a:solidFill>
                          <a:effectLst/>
                          <a:latin typeface="+mn-lt"/>
                          <a:ea typeface="+mn-ea"/>
                          <a:cs typeface="+mn-cs"/>
                        </a:rPr>
                        <a:t>58</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200" u="none" strike="noStrike" kern="1200">
                          <a:solidFill>
                            <a:schemeClr val="dk1"/>
                          </a:solidFill>
                          <a:effectLst/>
                          <a:latin typeface="+mn-lt"/>
                          <a:ea typeface="+mn-ea"/>
                          <a:cs typeface="+mn-cs"/>
                        </a:rPr>
                        <a:t>　</a:t>
                      </a:r>
                      <a:endParaRPr lang="zh-CN" alt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en-US" sz="2200" u="none" strike="noStrike" kern="1200">
                          <a:solidFill>
                            <a:schemeClr val="dk1"/>
                          </a:solidFill>
                          <a:effectLst/>
                          <a:latin typeface="+mn-lt"/>
                          <a:ea typeface="+mn-ea"/>
                          <a:cs typeface="+mn-cs"/>
                        </a:rPr>
                        <a:t>addi x0, x0, 0</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u="none" strike="noStrike" kern="1200">
                          <a:solidFill>
                            <a:schemeClr val="dk1"/>
                          </a:solidFill>
                          <a:effectLst/>
                          <a:latin typeface="+mn-lt"/>
                          <a:ea typeface="+mn-ea"/>
                          <a:cs typeface="+mn-cs"/>
                        </a:rPr>
                        <a:t>　</a:t>
                      </a:r>
                      <a:endParaRPr lang="zh-CN" altLang="en-US" sz="2200" u="none" strike="noStrike" kern="1200">
                        <a:solidFill>
                          <a:schemeClr val="dk1"/>
                        </a:solidFill>
                        <a:effectLst/>
                        <a:latin typeface="+mn-lt"/>
                        <a:ea typeface="+mn-ea"/>
                        <a:cs typeface="+mn-cs"/>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23</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dirty="0">
                          <a:solidFill>
                            <a:schemeClr val="dk1"/>
                          </a:solidFill>
                          <a:effectLst/>
                          <a:latin typeface="+mn-lt"/>
                          <a:ea typeface="+mn-ea"/>
                          <a:cs typeface="+mn-cs"/>
                        </a:rPr>
                        <a:t>00000013</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en-US" sz="2200" u="none" strike="noStrike" kern="1200" dirty="0">
                          <a:solidFill>
                            <a:schemeClr val="dk1"/>
                          </a:solidFill>
                          <a:effectLst/>
                          <a:latin typeface="+mn-lt"/>
                          <a:ea typeface="+mn-ea"/>
                          <a:cs typeface="+mn-cs"/>
                        </a:rPr>
                        <a:t>5C</a:t>
                      </a:r>
                      <a:endParaRPr lang="en-US" sz="22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200" u="none" strike="noStrike" kern="1200">
                          <a:solidFill>
                            <a:schemeClr val="dk1"/>
                          </a:solidFill>
                          <a:effectLst/>
                          <a:latin typeface="+mn-lt"/>
                          <a:ea typeface="+mn-ea"/>
                          <a:cs typeface="+mn-cs"/>
                        </a:rPr>
                        <a:t>　</a:t>
                      </a:r>
                      <a:endParaRPr lang="zh-CN" alt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en-US" sz="2200" u="none" strike="noStrike" kern="1200">
                          <a:solidFill>
                            <a:schemeClr val="dk1"/>
                          </a:solidFill>
                          <a:effectLst/>
                          <a:latin typeface="+mn-lt"/>
                          <a:ea typeface="+mn-ea"/>
                          <a:cs typeface="+mn-cs"/>
                        </a:rPr>
                        <a:t>addi x0, x0, 0</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u="none" strike="noStrike" kern="1200">
                          <a:solidFill>
                            <a:schemeClr val="dk1"/>
                          </a:solidFill>
                          <a:effectLst/>
                          <a:latin typeface="+mn-lt"/>
                          <a:ea typeface="+mn-ea"/>
                          <a:cs typeface="+mn-cs"/>
                        </a:rPr>
                        <a:t>　</a:t>
                      </a:r>
                      <a:endParaRPr lang="zh-CN" altLang="en-US" sz="2200" u="none" strike="noStrike" kern="1200">
                        <a:solidFill>
                          <a:schemeClr val="dk1"/>
                        </a:solidFill>
                        <a:effectLst/>
                        <a:latin typeface="+mn-lt"/>
                        <a:ea typeface="+mn-ea"/>
                        <a:cs typeface="+mn-cs"/>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24</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a:solidFill>
                            <a:schemeClr val="dk1"/>
                          </a:solidFill>
                          <a:effectLst/>
                          <a:latin typeface="+mn-lt"/>
                          <a:ea typeface="+mn-ea"/>
                          <a:cs typeface="+mn-cs"/>
                        </a:rPr>
                        <a:t>00000013</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dirty="0">
                          <a:solidFill>
                            <a:schemeClr val="dk1"/>
                          </a:solidFill>
                          <a:effectLst/>
                          <a:latin typeface="+mn-lt"/>
                          <a:ea typeface="+mn-ea"/>
                          <a:cs typeface="+mn-cs"/>
                        </a:rPr>
                        <a:t>60</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200" u="none" strike="noStrike" kern="1200">
                          <a:solidFill>
                            <a:schemeClr val="dk1"/>
                          </a:solidFill>
                          <a:effectLst/>
                          <a:latin typeface="+mn-lt"/>
                          <a:ea typeface="+mn-ea"/>
                          <a:cs typeface="+mn-cs"/>
                        </a:rPr>
                        <a:t>　</a:t>
                      </a:r>
                      <a:endParaRPr lang="zh-CN" alt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en-US" sz="2200" u="none" strike="noStrike" kern="1200">
                          <a:solidFill>
                            <a:schemeClr val="dk1"/>
                          </a:solidFill>
                          <a:effectLst/>
                          <a:latin typeface="+mn-lt"/>
                          <a:ea typeface="+mn-ea"/>
                          <a:cs typeface="+mn-cs"/>
                        </a:rPr>
                        <a:t>addi x0, x0, 0</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u="none" strike="noStrike" kern="1200">
                          <a:solidFill>
                            <a:schemeClr val="dk1"/>
                          </a:solidFill>
                          <a:effectLst/>
                          <a:latin typeface="+mn-lt"/>
                          <a:ea typeface="+mn-ea"/>
                          <a:cs typeface="+mn-cs"/>
                        </a:rPr>
                        <a:t>　</a:t>
                      </a:r>
                      <a:endParaRPr lang="zh-CN" altLang="en-US" sz="2200" u="none" strike="noStrike" kern="1200">
                        <a:solidFill>
                          <a:schemeClr val="dk1"/>
                        </a:solidFill>
                        <a:effectLst/>
                        <a:latin typeface="+mn-lt"/>
                        <a:ea typeface="+mn-ea"/>
                        <a:cs typeface="+mn-cs"/>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25</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dirty="0">
                          <a:solidFill>
                            <a:schemeClr val="dk1"/>
                          </a:solidFill>
                          <a:effectLst/>
                          <a:latin typeface="+mn-lt"/>
                          <a:ea typeface="+mn-ea"/>
                          <a:cs typeface="+mn-cs"/>
                        </a:rPr>
                        <a:t>00000013</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dirty="0">
                          <a:solidFill>
                            <a:schemeClr val="dk1"/>
                          </a:solidFill>
                          <a:effectLst/>
                          <a:latin typeface="+mn-lt"/>
                          <a:ea typeface="+mn-ea"/>
                          <a:cs typeface="+mn-cs"/>
                        </a:rPr>
                        <a:t>64</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200" u="none" strike="noStrike" kern="1200">
                          <a:solidFill>
                            <a:schemeClr val="dk1"/>
                          </a:solidFill>
                          <a:effectLst/>
                          <a:latin typeface="+mn-lt"/>
                          <a:ea typeface="+mn-ea"/>
                          <a:cs typeface="+mn-cs"/>
                        </a:rPr>
                        <a:t>　</a:t>
                      </a:r>
                      <a:endParaRPr lang="zh-CN" alt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en-US" sz="2200" u="none" strike="noStrike" kern="1200">
                          <a:solidFill>
                            <a:schemeClr val="dk1"/>
                          </a:solidFill>
                          <a:effectLst/>
                          <a:latin typeface="+mn-lt"/>
                          <a:ea typeface="+mn-ea"/>
                          <a:cs typeface="+mn-cs"/>
                        </a:rPr>
                        <a:t>addi x0, x0, 0</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u="none" strike="noStrike" kern="1200">
                          <a:solidFill>
                            <a:schemeClr val="dk1"/>
                          </a:solidFill>
                          <a:effectLst/>
                          <a:latin typeface="+mn-lt"/>
                          <a:ea typeface="+mn-ea"/>
                          <a:cs typeface="+mn-cs"/>
                        </a:rPr>
                        <a:t>　</a:t>
                      </a:r>
                      <a:endParaRPr lang="zh-CN" altLang="en-US" sz="2200" u="none" strike="noStrike" kern="1200">
                        <a:solidFill>
                          <a:schemeClr val="dk1"/>
                        </a:solidFill>
                        <a:effectLst/>
                        <a:latin typeface="+mn-lt"/>
                        <a:ea typeface="+mn-ea"/>
                        <a:cs typeface="+mn-cs"/>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26</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a:solidFill>
                            <a:schemeClr val="dk1"/>
                          </a:solidFill>
                          <a:effectLst/>
                          <a:latin typeface="+mn-lt"/>
                          <a:ea typeface="+mn-ea"/>
                          <a:cs typeface="+mn-cs"/>
                        </a:rPr>
                        <a:t>00000013</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dirty="0">
                          <a:solidFill>
                            <a:schemeClr val="dk1"/>
                          </a:solidFill>
                          <a:effectLst/>
                          <a:latin typeface="+mn-lt"/>
                          <a:ea typeface="+mn-ea"/>
                          <a:cs typeface="+mn-cs"/>
                        </a:rPr>
                        <a:t>68</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200" u="none" strike="noStrike" kern="1200">
                          <a:solidFill>
                            <a:schemeClr val="dk1"/>
                          </a:solidFill>
                          <a:effectLst/>
                          <a:latin typeface="+mn-lt"/>
                          <a:ea typeface="+mn-ea"/>
                          <a:cs typeface="+mn-cs"/>
                        </a:rPr>
                        <a:t>　</a:t>
                      </a:r>
                      <a:endParaRPr lang="zh-CN" alt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en-US" sz="2200" u="none" strike="noStrike" kern="1200">
                          <a:solidFill>
                            <a:schemeClr val="dk1"/>
                          </a:solidFill>
                          <a:effectLst/>
                          <a:latin typeface="+mn-lt"/>
                          <a:ea typeface="+mn-ea"/>
                          <a:cs typeface="+mn-cs"/>
                        </a:rPr>
                        <a:t>addi x0, x0, 0</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u="none" strike="noStrike" kern="1200">
                          <a:solidFill>
                            <a:schemeClr val="dk1"/>
                          </a:solidFill>
                          <a:effectLst/>
                          <a:latin typeface="+mn-lt"/>
                          <a:ea typeface="+mn-ea"/>
                          <a:cs typeface="+mn-cs"/>
                        </a:rPr>
                        <a:t>　</a:t>
                      </a:r>
                      <a:endParaRPr lang="zh-CN" altLang="en-US" sz="2200" u="none" strike="noStrike" kern="1200">
                        <a:solidFill>
                          <a:schemeClr val="dk1"/>
                        </a:solidFill>
                        <a:effectLst/>
                        <a:latin typeface="+mn-lt"/>
                        <a:ea typeface="+mn-ea"/>
                        <a:cs typeface="+mn-cs"/>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27</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a:solidFill>
                            <a:schemeClr val="dk1"/>
                          </a:solidFill>
                          <a:effectLst/>
                          <a:latin typeface="+mn-lt"/>
                          <a:ea typeface="+mn-ea"/>
                          <a:cs typeface="+mn-cs"/>
                        </a:rPr>
                        <a:t>00000013</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sz="2200" u="none" strike="noStrike" kern="1200" dirty="0">
                          <a:solidFill>
                            <a:schemeClr val="dk1"/>
                          </a:solidFill>
                          <a:effectLst/>
                          <a:latin typeface="+mn-lt"/>
                          <a:ea typeface="+mn-ea"/>
                          <a:cs typeface="+mn-cs"/>
                        </a:rPr>
                        <a:t>6C</a:t>
                      </a:r>
                      <a:endParaRPr lang="en-US" sz="22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200" u="none" strike="noStrike" kern="1200">
                          <a:solidFill>
                            <a:schemeClr val="dk1"/>
                          </a:solidFill>
                          <a:effectLst/>
                          <a:latin typeface="+mn-lt"/>
                          <a:ea typeface="+mn-ea"/>
                          <a:cs typeface="+mn-cs"/>
                        </a:rPr>
                        <a:t>　</a:t>
                      </a:r>
                      <a:endParaRPr lang="zh-CN" alt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en-US" sz="2200" u="none" strike="noStrike" kern="1200">
                          <a:solidFill>
                            <a:schemeClr val="dk1"/>
                          </a:solidFill>
                          <a:effectLst/>
                          <a:latin typeface="+mn-lt"/>
                          <a:ea typeface="+mn-ea"/>
                          <a:cs typeface="+mn-cs"/>
                        </a:rPr>
                        <a:t>addi x0, x0, 0</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u="none" strike="noStrike" kern="1200">
                          <a:solidFill>
                            <a:schemeClr val="dk1"/>
                          </a:solidFill>
                          <a:effectLst/>
                          <a:latin typeface="+mn-lt"/>
                          <a:ea typeface="+mn-ea"/>
                          <a:cs typeface="+mn-cs"/>
                        </a:rPr>
                        <a:t>　</a:t>
                      </a:r>
                      <a:endParaRPr lang="zh-CN" altLang="en-US" sz="2200" u="none" strike="noStrike" kern="1200">
                        <a:solidFill>
                          <a:schemeClr val="dk1"/>
                        </a:solidFill>
                        <a:effectLst/>
                        <a:latin typeface="+mn-lt"/>
                        <a:ea typeface="+mn-ea"/>
                        <a:cs typeface="+mn-cs"/>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28</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a:solidFill>
                            <a:schemeClr val="dk1"/>
                          </a:solidFill>
                          <a:effectLst/>
                          <a:latin typeface="+mn-lt"/>
                          <a:ea typeface="+mn-ea"/>
                          <a:cs typeface="+mn-cs"/>
                        </a:rPr>
                        <a:t>00000013</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a:solidFill>
                            <a:schemeClr val="dk1"/>
                          </a:solidFill>
                          <a:effectLst/>
                          <a:latin typeface="+mn-lt"/>
                          <a:ea typeface="+mn-ea"/>
                          <a:cs typeface="+mn-cs"/>
                        </a:rPr>
                        <a:t>70</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u="none" strike="noStrike" kern="1200" dirty="0">
                          <a:solidFill>
                            <a:schemeClr val="dk1"/>
                          </a:solidFill>
                          <a:effectLst/>
                          <a:latin typeface="+mn-lt"/>
                          <a:ea typeface="+mn-ea"/>
                          <a:cs typeface="+mn-cs"/>
                        </a:rPr>
                        <a:t>　</a:t>
                      </a:r>
                      <a:endParaRPr lang="zh-CN" altLang="en-US" sz="22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en-US" sz="2200" u="none" strike="noStrike" kern="1200">
                          <a:solidFill>
                            <a:schemeClr val="dk1"/>
                          </a:solidFill>
                          <a:effectLst/>
                          <a:latin typeface="+mn-lt"/>
                          <a:ea typeface="+mn-ea"/>
                          <a:cs typeface="+mn-cs"/>
                        </a:rPr>
                        <a:t>addi x0, x0, 0</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u="none" strike="noStrike" kern="1200">
                          <a:solidFill>
                            <a:schemeClr val="dk1"/>
                          </a:solidFill>
                          <a:effectLst/>
                          <a:latin typeface="+mn-lt"/>
                          <a:ea typeface="+mn-ea"/>
                          <a:cs typeface="+mn-cs"/>
                        </a:rPr>
                        <a:t>　</a:t>
                      </a:r>
                      <a:endParaRPr lang="zh-CN" altLang="en-US" sz="2200" u="none" strike="noStrike" kern="1200">
                        <a:solidFill>
                          <a:schemeClr val="dk1"/>
                        </a:solidFill>
                        <a:effectLst/>
                        <a:latin typeface="+mn-lt"/>
                        <a:ea typeface="+mn-ea"/>
                        <a:cs typeface="+mn-cs"/>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29</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a:solidFill>
                            <a:schemeClr val="dk1"/>
                          </a:solidFill>
                          <a:effectLst/>
                          <a:latin typeface="+mn-lt"/>
                          <a:ea typeface="+mn-ea"/>
                          <a:cs typeface="+mn-cs"/>
                        </a:rPr>
                        <a:t>00000067</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dirty="0">
                          <a:solidFill>
                            <a:schemeClr val="dk1"/>
                          </a:solidFill>
                          <a:effectLst/>
                          <a:latin typeface="+mn-lt"/>
                          <a:ea typeface="+mn-ea"/>
                          <a:cs typeface="+mn-cs"/>
                        </a:rPr>
                        <a:t>74</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200" u="none" strike="noStrike" kern="1200" dirty="0">
                          <a:solidFill>
                            <a:schemeClr val="dk1"/>
                          </a:solidFill>
                          <a:effectLst/>
                          <a:latin typeface="+mn-lt"/>
                          <a:ea typeface="+mn-ea"/>
                          <a:cs typeface="+mn-cs"/>
                        </a:rPr>
                        <a:t>　</a:t>
                      </a:r>
                      <a:endParaRPr lang="zh-CN" altLang="en-US" sz="22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en-US" sz="2200" u="none" strike="noStrike" kern="1200" dirty="0" err="1">
                          <a:solidFill>
                            <a:schemeClr val="dk1"/>
                          </a:solidFill>
                          <a:effectLst/>
                          <a:latin typeface="+mn-lt"/>
                          <a:ea typeface="+mn-ea"/>
                          <a:cs typeface="+mn-cs"/>
                        </a:rPr>
                        <a:t>jr</a:t>
                      </a:r>
                      <a:r>
                        <a:rPr lang="en-US" sz="2200" u="none" strike="noStrike" kern="1200" dirty="0">
                          <a:solidFill>
                            <a:schemeClr val="dk1"/>
                          </a:solidFill>
                          <a:effectLst/>
                          <a:latin typeface="+mn-lt"/>
                          <a:ea typeface="+mn-ea"/>
                          <a:cs typeface="+mn-cs"/>
                        </a:rPr>
                        <a:t> x0</a:t>
                      </a:r>
                      <a:endParaRPr lang="en-US" sz="22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200" u="none" strike="noStrike" kern="1200" dirty="0">
                          <a:solidFill>
                            <a:schemeClr val="dk1"/>
                          </a:solidFill>
                          <a:effectLst/>
                          <a:latin typeface="+mn-lt"/>
                          <a:ea typeface="+mn-ea"/>
                          <a:cs typeface="+mn-cs"/>
                        </a:rPr>
                        <a:t>　</a:t>
                      </a:r>
                      <a:endParaRPr lang="zh-CN" altLang="en-US" sz="2200" u="none" strike="noStrike" kern="1200" dirty="0">
                        <a:solidFill>
                          <a:schemeClr val="dk1"/>
                        </a:solidFill>
                        <a:effectLst/>
                        <a:latin typeface="+mn-lt"/>
                        <a:ea typeface="+mn-ea"/>
                        <a:cs typeface="+mn-cs"/>
                      </a:endParaRPr>
                    </a:p>
                  </a:txBody>
                  <a:tcPr marL="7620" marR="7620" marT="7620" marB="0" anchor="ctr"/>
                </a:tc>
              </a:tr>
            </a:tbl>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a:bodyPr>
          <a:lstStyle/>
          <a:p>
            <a:r>
              <a:rPr lang="en-US" altLang="zh-CN" sz="4400" dirty="0">
                <a:solidFill>
                  <a:srgbClr val="19A1FD"/>
                </a:solidFill>
                <a:latin typeface="+mn-lt"/>
                <a:ea typeface="宋体" panose="02010600030101010101" pitchFamily="2" charset="-122"/>
              </a:rPr>
              <a:t>Instr. Mem.(3)</a:t>
            </a:r>
            <a:endParaRPr lang="en-US" altLang="zh-CN" sz="4400" dirty="0">
              <a:solidFill>
                <a:srgbClr val="19A1FD"/>
              </a:solidFill>
              <a:latin typeface="+mn-lt"/>
              <a:ea typeface="宋体" panose="02010600030101010101" pitchFamily="2" charset="-122"/>
            </a:endParaRPr>
          </a:p>
        </p:txBody>
      </p:sp>
      <p:graphicFrame>
        <p:nvGraphicFramePr>
          <p:cNvPr id="5" name="Table 4"/>
          <p:cNvGraphicFramePr>
            <a:graphicFrameLocks noGrp="1"/>
          </p:cNvGraphicFramePr>
          <p:nvPr/>
        </p:nvGraphicFramePr>
        <p:xfrm>
          <a:off x="1199456" y="1196752"/>
          <a:ext cx="9865097" cy="5486400"/>
        </p:xfrm>
        <a:graphic>
          <a:graphicData uri="http://schemas.openxmlformats.org/drawingml/2006/table">
            <a:tbl>
              <a:tblPr>
                <a:tableStyleId>{5C22544A-7EE6-4342-B048-85BDC9FD1C3A}</a:tableStyleId>
              </a:tblPr>
              <a:tblGrid>
                <a:gridCol w="884909"/>
                <a:gridCol w="1868140"/>
                <a:gridCol w="1081556"/>
                <a:gridCol w="1310977"/>
                <a:gridCol w="2199234"/>
                <a:gridCol w="2520281"/>
              </a:tblGrid>
              <a:tr h="175260">
                <a:tc>
                  <a:txBody>
                    <a:bodyPr/>
                    <a:lstStyle/>
                    <a:p>
                      <a:pPr algn="ctr" fontAlgn="ctr"/>
                      <a:r>
                        <a:rPr lang="en-US" sz="2200" u="none" strike="noStrike" dirty="0">
                          <a:effectLst/>
                        </a:rPr>
                        <a:t>NO.</a:t>
                      </a:r>
                      <a:endParaRPr lang="en-US" sz="2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200" u="none" strike="noStrike" dirty="0">
                          <a:effectLst/>
                        </a:rPr>
                        <a:t>Instruction</a:t>
                      </a:r>
                      <a:endParaRPr lang="en-US" sz="2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200" u="none" strike="noStrike" dirty="0" err="1">
                          <a:effectLst/>
                        </a:rPr>
                        <a:t>Addr</a:t>
                      </a:r>
                      <a:r>
                        <a:rPr lang="en-US" sz="2200" u="none" strike="noStrike" dirty="0">
                          <a:effectLst/>
                        </a:rPr>
                        <a:t>.</a:t>
                      </a:r>
                      <a:endParaRPr lang="en-US" sz="2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200" u="none" strike="noStrike">
                          <a:effectLst/>
                        </a:rPr>
                        <a:t>Label</a:t>
                      </a:r>
                      <a:endParaRPr lang="en-US" sz="2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200" u="none" strike="noStrike" dirty="0">
                          <a:effectLst/>
                        </a:rPr>
                        <a:t>ASM</a:t>
                      </a:r>
                      <a:endParaRPr lang="en-US" sz="2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200" u="none" strike="noStrike" dirty="0">
                          <a:effectLst/>
                        </a:rPr>
                        <a:t>Comment</a:t>
                      </a:r>
                      <a:endParaRPr lang="en-US" sz="2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200" u="none" strike="noStrike" kern="1200" dirty="0">
                          <a:solidFill>
                            <a:schemeClr val="dk1"/>
                          </a:solidFill>
                          <a:effectLst/>
                          <a:latin typeface="+mn-lt"/>
                          <a:ea typeface="+mn-ea"/>
                          <a:cs typeface="+mn-cs"/>
                        </a:rPr>
                        <a:t>30</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en-US" sz="2200" u="none" strike="noStrike" kern="1200">
                          <a:solidFill>
                            <a:schemeClr val="dk1"/>
                          </a:solidFill>
                          <a:effectLst/>
                          <a:latin typeface="+mn-lt"/>
                          <a:ea typeface="+mn-ea"/>
                          <a:cs typeface="+mn-cs"/>
                        </a:rPr>
                        <a:t>34102cf3</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a:solidFill>
                            <a:schemeClr val="dk1"/>
                          </a:solidFill>
                          <a:effectLst/>
                          <a:latin typeface="+mn-lt"/>
                          <a:ea typeface="+mn-ea"/>
                          <a:cs typeface="+mn-cs"/>
                        </a:rPr>
                        <a:t>78</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en-US" sz="2200" u="none" strike="noStrike" kern="1200">
                          <a:solidFill>
                            <a:schemeClr val="dk1"/>
                          </a:solidFill>
                          <a:effectLst/>
                          <a:latin typeface="+mn-lt"/>
                          <a:ea typeface="+mn-ea"/>
                          <a:cs typeface="+mn-cs"/>
                        </a:rPr>
                        <a:t>trap:</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en-US" sz="2200" u="none" strike="noStrike" kern="1200">
                          <a:solidFill>
                            <a:schemeClr val="dk1"/>
                          </a:solidFill>
                          <a:effectLst/>
                          <a:latin typeface="+mn-lt"/>
                          <a:ea typeface="+mn-ea"/>
                          <a:cs typeface="+mn-cs"/>
                        </a:rPr>
                        <a:t>csrr x25, 0x341 </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en-US" sz="2200" u="none" strike="noStrike" kern="1200">
                          <a:solidFill>
                            <a:schemeClr val="dk1"/>
                          </a:solidFill>
                          <a:effectLst/>
                          <a:latin typeface="+mn-lt"/>
                          <a:ea typeface="+mn-ea"/>
                          <a:cs typeface="+mn-cs"/>
                        </a:rPr>
                        <a:t># mepc</a:t>
                      </a:r>
                      <a:endParaRPr lang="en-US" sz="2200" u="none" strike="noStrike" kern="1200">
                        <a:solidFill>
                          <a:schemeClr val="dk1"/>
                        </a:solidFill>
                        <a:effectLst/>
                        <a:latin typeface="+mn-lt"/>
                        <a:ea typeface="+mn-ea"/>
                        <a:cs typeface="+mn-cs"/>
                      </a:endParaRPr>
                    </a:p>
                  </a:txBody>
                  <a:tcPr marL="7620" marR="7620" marT="7620" marB="0" anchor="ctr"/>
                </a:tc>
              </a:tr>
              <a:tr h="175260">
                <a:tc>
                  <a:txBody>
                    <a:bodyPr/>
                    <a:lstStyle/>
                    <a:p>
                      <a:pPr algn="ctr" fontAlgn="ctr"/>
                      <a:r>
                        <a:rPr lang="en-US" altLang="zh-CN" sz="2200" u="none" strike="noStrike" kern="1200" dirty="0">
                          <a:solidFill>
                            <a:schemeClr val="dk1"/>
                          </a:solidFill>
                          <a:effectLst/>
                          <a:latin typeface="+mn-lt"/>
                          <a:ea typeface="+mn-ea"/>
                          <a:cs typeface="+mn-cs"/>
                        </a:rPr>
                        <a:t>31</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en-US" sz="2200" u="none" strike="noStrike" kern="1200">
                          <a:solidFill>
                            <a:schemeClr val="dk1"/>
                          </a:solidFill>
                          <a:effectLst/>
                          <a:latin typeface="+mn-lt"/>
                          <a:ea typeface="+mn-ea"/>
                          <a:cs typeface="+mn-cs"/>
                        </a:rPr>
                        <a:t>34202df3</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sz="2200" u="none" strike="noStrike" kern="1200">
                          <a:solidFill>
                            <a:schemeClr val="dk1"/>
                          </a:solidFill>
                          <a:effectLst/>
                          <a:latin typeface="+mn-lt"/>
                          <a:ea typeface="+mn-ea"/>
                          <a:cs typeface="+mn-cs"/>
                        </a:rPr>
                        <a:t>7C</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u="none" strike="noStrike" kern="1200">
                          <a:solidFill>
                            <a:schemeClr val="dk1"/>
                          </a:solidFill>
                          <a:effectLst/>
                          <a:latin typeface="+mn-lt"/>
                          <a:ea typeface="+mn-ea"/>
                          <a:cs typeface="+mn-cs"/>
                        </a:rPr>
                        <a:t>　</a:t>
                      </a:r>
                      <a:endParaRPr lang="zh-CN" alt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en-US" sz="2200" u="none" strike="noStrike" kern="1200">
                          <a:solidFill>
                            <a:schemeClr val="dk1"/>
                          </a:solidFill>
                          <a:effectLst/>
                          <a:latin typeface="+mn-lt"/>
                          <a:ea typeface="+mn-ea"/>
                          <a:cs typeface="+mn-cs"/>
                        </a:rPr>
                        <a:t>csrr x27, 0x342  </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en-US" sz="2200" u="none" strike="noStrike" kern="1200">
                          <a:solidFill>
                            <a:schemeClr val="dk1"/>
                          </a:solidFill>
                          <a:effectLst/>
                          <a:latin typeface="+mn-lt"/>
                          <a:ea typeface="+mn-ea"/>
                          <a:cs typeface="+mn-cs"/>
                        </a:rPr>
                        <a:t># mcause</a:t>
                      </a:r>
                      <a:endParaRPr lang="en-US" sz="2200" u="none" strike="noStrike" kern="1200">
                        <a:solidFill>
                          <a:schemeClr val="dk1"/>
                        </a:solidFill>
                        <a:effectLst/>
                        <a:latin typeface="+mn-lt"/>
                        <a:ea typeface="+mn-ea"/>
                        <a:cs typeface="+mn-cs"/>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32</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sz="2200" u="none" strike="noStrike" kern="1200" dirty="0">
                          <a:solidFill>
                            <a:schemeClr val="dk1"/>
                          </a:solidFill>
                          <a:effectLst/>
                          <a:latin typeface="+mn-lt"/>
                          <a:ea typeface="+mn-ea"/>
                          <a:cs typeface="+mn-cs"/>
                        </a:rPr>
                        <a:t>30002e73</a:t>
                      </a:r>
                      <a:endParaRPr lang="en-US"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a:solidFill>
                            <a:schemeClr val="dk1"/>
                          </a:solidFill>
                          <a:effectLst/>
                          <a:latin typeface="+mn-lt"/>
                          <a:ea typeface="+mn-ea"/>
                          <a:cs typeface="+mn-cs"/>
                        </a:rPr>
                        <a:t>80</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u="none" strike="noStrike" kern="1200">
                          <a:solidFill>
                            <a:schemeClr val="dk1"/>
                          </a:solidFill>
                          <a:effectLst/>
                          <a:latin typeface="+mn-lt"/>
                          <a:ea typeface="+mn-ea"/>
                          <a:cs typeface="+mn-cs"/>
                        </a:rPr>
                        <a:t>　</a:t>
                      </a:r>
                      <a:endParaRPr lang="zh-CN" alt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en-US" sz="2200" u="none" strike="noStrike" kern="1200">
                          <a:solidFill>
                            <a:schemeClr val="dk1"/>
                          </a:solidFill>
                          <a:effectLst/>
                          <a:latin typeface="+mn-lt"/>
                          <a:ea typeface="+mn-ea"/>
                          <a:cs typeface="+mn-cs"/>
                        </a:rPr>
                        <a:t>csrr x28, 0x300  </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en-US" sz="2200" u="none" strike="noStrike" kern="1200">
                          <a:solidFill>
                            <a:schemeClr val="dk1"/>
                          </a:solidFill>
                          <a:effectLst/>
                          <a:latin typeface="+mn-lt"/>
                          <a:ea typeface="+mn-ea"/>
                          <a:cs typeface="+mn-cs"/>
                        </a:rPr>
                        <a:t># mstatus</a:t>
                      </a:r>
                      <a:endParaRPr lang="en-US" sz="2200" u="none" strike="noStrike" kern="1200">
                        <a:solidFill>
                          <a:schemeClr val="dk1"/>
                        </a:solidFill>
                        <a:effectLst/>
                        <a:latin typeface="+mn-lt"/>
                        <a:ea typeface="+mn-ea"/>
                        <a:cs typeface="+mn-cs"/>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33</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sz="2200" u="none" strike="noStrike" kern="1200" dirty="0">
                          <a:solidFill>
                            <a:schemeClr val="dk1"/>
                          </a:solidFill>
                          <a:effectLst/>
                          <a:latin typeface="+mn-lt"/>
                          <a:ea typeface="+mn-ea"/>
                          <a:cs typeface="+mn-cs"/>
                        </a:rPr>
                        <a:t>30402ef3</a:t>
                      </a:r>
                      <a:endParaRPr lang="en-US"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a:solidFill>
                            <a:schemeClr val="dk1"/>
                          </a:solidFill>
                          <a:effectLst/>
                          <a:latin typeface="+mn-lt"/>
                          <a:ea typeface="+mn-ea"/>
                          <a:cs typeface="+mn-cs"/>
                        </a:rPr>
                        <a:t>84</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u="none" strike="noStrike" kern="1200">
                          <a:solidFill>
                            <a:schemeClr val="dk1"/>
                          </a:solidFill>
                          <a:effectLst/>
                          <a:latin typeface="+mn-lt"/>
                          <a:ea typeface="+mn-ea"/>
                          <a:cs typeface="+mn-cs"/>
                        </a:rPr>
                        <a:t>　</a:t>
                      </a:r>
                      <a:endParaRPr lang="zh-CN" alt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en-US" sz="2200" u="none" strike="noStrike" kern="1200">
                          <a:solidFill>
                            <a:schemeClr val="dk1"/>
                          </a:solidFill>
                          <a:effectLst/>
                          <a:latin typeface="+mn-lt"/>
                          <a:ea typeface="+mn-ea"/>
                          <a:cs typeface="+mn-cs"/>
                        </a:rPr>
                        <a:t>csrr x29, 0x304 </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en-US" sz="2200" u="none" strike="noStrike" kern="1200">
                          <a:solidFill>
                            <a:schemeClr val="dk1"/>
                          </a:solidFill>
                          <a:effectLst/>
                          <a:latin typeface="+mn-lt"/>
                          <a:ea typeface="+mn-ea"/>
                          <a:cs typeface="+mn-cs"/>
                        </a:rPr>
                        <a:t># mie</a:t>
                      </a:r>
                      <a:endParaRPr lang="en-US" sz="2200" u="none" strike="noStrike" kern="1200">
                        <a:solidFill>
                          <a:schemeClr val="dk1"/>
                        </a:solidFill>
                        <a:effectLst/>
                        <a:latin typeface="+mn-lt"/>
                        <a:ea typeface="+mn-ea"/>
                        <a:cs typeface="+mn-cs"/>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34</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sz="2200" u="none" strike="noStrike" kern="1200" dirty="0">
                          <a:solidFill>
                            <a:schemeClr val="dk1"/>
                          </a:solidFill>
                          <a:effectLst/>
                          <a:latin typeface="+mn-lt"/>
                          <a:ea typeface="+mn-ea"/>
                          <a:cs typeface="+mn-cs"/>
                        </a:rPr>
                        <a:t>34402f73</a:t>
                      </a:r>
                      <a:endParaRPr lang="en-US"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a:solidFill>
                            <a:schemeClr val="dk1"/>
                          </a:solidFill>
                          <a:effectLst/>
                          <a:latin typeface="+mn-lt"/>
                          <a:ea typeface="+mn-ea"/>
                          <a:cs typeface="+mn-cs"/>
                        </a:rPr>
                        <a:t>88</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u="none" strike="noStrike" kern="1200" dirty="0">
                          <a:solidFill>
                            <a:schemeClr val="dk1"/>
                          </a:solidFill>
                          <a:effectLst/>
                          <a:latin typeface="+mn-lt"/>
                          <a:ea typeface="+mn-ea"/>
                          <a:cs typeface="+mn-cs"/>
                        </a:rPr>
                        <a:t>　</a:t>
                      </a:r>
                      <a:endParaRPr lang="zh-CN" altLang="en-US" sz="22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en-US" sz="2200" u="none" strike="noStrike" kern="1200">
                          <a:solidFill>
                            <a:schemeClr val="dk1"/>
                          </a:solidFill>
                          <a:effectLst/>
                          <a:latin typeface="+mn-lt"/>
                          <a:ea typeface="+mn-ea"/>
                          <a:cs typeface="+mn-cs"/>
                        </a:rPr>
                        <a:t>csrr x30, 0x344 </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en-US" sz="2200" u="none" strike="noStrike" kern="1200">
                          <a:solidFill>
                            <a:schemeClr val="dk1"/>
                          </a:solidFill>
                          <a:effectLst/>
                          <a:latin typeface="+mn-lt"/>
                          <a:ea typeface="+mn-ea"/>
                          <a:cs typeface="+mn-cs"/>
                        </a:rPr>
                        <a:t># mip</a:t>
                      </a:r>
                      <a:endParaRPr lang="en-US" sz="2200" u="none" strike="noStrike" kern="1200">
                        <a:solidFill>
                          <a:schemeClr val="dk1"/>
                        </a:solidFill>
                        <a:effectLst/>
                        <a:latin typeface="+mn-lt"/>
                        <a:ea typeface="+mn-ea"/>
                        <a:cs typeface="+mn-cs"/>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35</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sz="2200" u="none" strike="noStrike" kern="1200" dirty="0">
                          <a:solidFill>
                            <a:schemeClr val="dk1"/>
                          </a:solidFill>
                          <a:effectLst/>
                          <a:latin typeface="+mn-lt"/>
                          <a:ea typeface="+mn-ea"/>
                          <a:cs typeface="+mn-cs"/>
                        </a:rPr>
                        <a:t>004c8113</a:t>
                      </a:r>
                      <a:endParaRPr lang="en-US"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en-US" sz="2200" u="none" strike="noStrike" kern="1200">
                          <a:solidFill>
                            <a:schemeClr val="dk1"/>
                          </a:solidFill>
                          <a:effectLst/>
                          <a:latin typeface="+mn-lt"/>
                          <a:ea typeface="+mn-ea"/>
                          <a:cs typeface="+mn-cs"/>
                        </a:rPr>
                        <a:t>8C</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u="none" strike="noStrike" kern="1200">
                          <a:solidFill>
                            <a:schemeClr val="dk1"/>
                          </a:solidFill>
                          <a:effectLst/>
                          <a:latin typeface="+mn-lt"/>
                          <a:ea typeface="+mn-ea"/>
                          <a:cs typeface="+mn-cs"/>
                        </a:rPr>
                        <a:t>　</a:t>
                      </a:r>
                      <a:endParaRPr lang="zh-CN" alt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en-US" sz="2200" u="none" strike="noStrike" kern="1200">
                          <a:solidFill>
                            <a:schemeClr val="dk1"/>
                          </a:solidFill>
                          <a:effectLst/>
                          <a:latin typeface="+mn-lt"/>
                          <a:ea typeface="+mn-ea"/>
                          <a:cs typeface="+mn-cs"/>
                        </a:rPr>
                        <a:t>addi x2, x25, 4</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u="none" strike="noStrike" kern="1200">
                          <a:solidFill>
                            <a:schemeClr val="dk1"/>
                          </a:solidFill>
                          <a:effectLst/>
                          <a:latin typeface="+mn-lt"/>
                          <a:ea typeface="+mn-ea"/>
                          <a:cs typeface="+mn-cs"/>
                        </a:rPr>
                        <a:t>　</a:t>
                      </a:r>
                      <a:endParaRPr lang="zh-CN" altLang="en-US" sz="2200" u="none" strike="noStrike" kern="1200">
                        <a:solidFill>
                          <a:schemeClr val="dk1"/>
                        </a:solidFill>
                        <a:effectLst/>
                        <a:latin typeface="+mn-lt"/>
                        <a:ea typeface="+mn-ea"/>
                        <a:cs typeface="+mn-cs"/>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36</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dirty="0">
                          <a:solidFill>
                            <a:schemeClr val="dk1"/>
                          </a:solidFill>
                          <a:effectLst/>
                          <a:latin typeface="+mn-lt"/>
                          <a:ea typeface="+mn-ea"/>
                          <a:cs typeface="+mn-cs"/>
                        </a:rPr>
                        <a:t>34111073</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dirty="0">
                          <a:solidFill>
                            <a:schemeClr val="dk1"/>
                          </a:solidFill>
                          <a:effectLst/>
                          <a:latin typeface="+mn-lt"/>
                          <a:ea typeface="+mn-ea"/>
                          <a:cs typeface="+mn-cs"/>
                        </a:rPr>
                        <a:t>90</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200" u="none" strike="noStrike" kern="1200">
                          <a:solidFill>
                            <a:schemeClr val="dk1"/>
                          </a:solidFill>
                          <a:effectLst/>
                          <a:latin typeface="+mn-lt"/>
                          <a:ea typeface="+mn-ea"/>
                          <a:cs typeface="+mn-cs"/>
                        </a:rPr>
                        <a:t>　</a:t>
                      </a:r>
                      <a:endParaRPr lang="zh-CN" alt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en-US" sz="2200" u="none" strike="noStrike" kern="1200">
                          <a:solidFill>
                            <a:schemeClr val="dk1"/>
                          </a:solidFill>
                          <a:effectLst/>
                          <a:latin typeface="+mn-lt"/>
                          <a:ea typeface="+mn-ea"/>
                          <a:cs typeface="+mn-cs"/>
                        </a:rPr>
                        <a:t>csrw 0x341, x2</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200" u="none" strike="noStrike" kern="1200">
                          <a:solidFill>
                            <a:schemeClr val="dk1"/>
                          </a:solidFill>
                          <a:effectLst/>
                          <a:latin typeface="+mn-lt"/>
                          <a:ea typeface="+mn-ea"/>
                          <a:cs typeface="+mn-cs"/>
                        </a:rPr>
                        <a:t># mepc = mepc + 4　</a:t>
                      </a:r>
                      <a:endParaRPr lang="zh-CN" altLang="en-US" sz="2200" u="none" strike="noStrike" kern="1200">
                        <a:solidFill>
                          <a:schemeClr val="dk1"/>
                        </a:solidFill>
                        <a:effectLst/>
                        <a:latin typeface="+mn-lt"/>
                        <a:ea typeface="+mn-ea"/>
                        <a:cs typeface="+mn-cs"/>
                      </a:endParaRPr>
                    </a:p>
                  </a:txBody>
                  <a:tcPr marL="7620" marR="7620" marT="7620" marB="0" anchor="ctr"/>
                </a:tc>
              </a:tr>
              <a:tr h="175260">
                <a:tc>
                  <a:txBody>
                    <a:bodyPr/>
                    <a:lstStyle/>
                    <a:p>
                      <a:pPr algn="ctr" fontAlgn="ctr"/>
                      <a:r>
                        <a:rPr lang="en-US" altLang="zh-CN" sz="2200" u="none" strike="noStrike" kern="1200">
                          <a:solidFill>
                            <a:schemeClr val="dk1"/>
                          </a:solidFill>
                          <a:effectLst/>
                          <a:latin typeface="+mn-lt"/>
                          <a:ea typeface="+mn-ea"/>
                          <a:cs typeface="+mn-cs"/>
                        </a:rPr>
                        <a:t>37</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a:solidFill>
                            <a:schemeClr val="dk1"/>
                          </a:solidFill>
                          <a:effectLst/>
                          <a:latin typeface="+mn-lt"/>
                          <a:ea typeface="+mn-ea"/>
                          <a:cs typeface="+mn-cs"/>
                        </a:rPr>
                        <a:t>30200073</a:t>
                      </a: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dirty="0">
                          <a:solidFill>
                            <a:schemeClr val="dk1"/>
                          </a:solidFill>
                          <a:effectLst/>
                          <a:latin typeface="+mn-lt"/>
                          <a:ea typeface="+mn-ea"/>
                          <a:cs typeface="+mn-cs"/>
                        </a:rPr>
                        <a:t>94</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200" u="none" strike="noStrike" kern="1200">
                          <a:solidFill>
                            <a:schemeClr val="dk1"/>
                          </a:solidFill>
                          <a:effectLst/>
                          <a:latin typeface="+mn-lt"/>
                          <a:ea typeface="+mn-ea"/>
                          <a:cs typeface="+mn-cs"/>
                        </a:rPr>
                        <a:t>　</a:t>
                      </a:r>
                      <a:endParaRPr lang="zh-CN" alt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en-US" sz="2200" u="none" strike="noStrike" kern="1200">
                          <a:solidFill>
                            <a:schemeClr val="dk1"/>
                          </a:solidFill>
                          <a:effectLst/>
                          <a:latin typeface="+mn-lt"/>
                          <a:ea typeface="+mn-ea"/>
                          <a:cs typeface="+mn-cs"/>
                        </a:rPr>
                        <a:t>mret</a:t>
                      </a: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en-US" sz="2200" u="none" strike="noStrike" kern="1200" dirty="0">
                          <a:solidFill>
                            <a:schemeClr val="dk1"/>
                          </a:solidFill>
                          <a:effectLst/>
                          <a:latin typeface="+mn-lt"/>
                          <a:ea typeface="+mn-ea"/>
                          <a:cs typeface="+mn-cs"/>
                        </a:rPr>
                        <a:t># 30200073  </a:t>
                      </a:r>
                      <a:r>
                        <a:rPr lang="en-US" sz="2200" u="none" strike="noStrike" kern="1200" dirty="0" err="1">
                          <a:solidFill>
                            <a:schemeClr val="dk1"/>
                          </a:solidFill>
                          <a:effectLst/>
                          <a:latin typeface="+mn-lt"/>
                          <a:ea typeface="+mn-ea"/>
                          <a:cs typeface="+mn-cs"/>
                        </a:rPr>
                        <a:t>mret</a:t>
                      </a:r>
                      <a:endParaRPr lang="en-US" sz="2200" u="none" strike="noStrike" kern="1200" dirty="0">
                        <a:solidFill>
                          <a:schemeClr val="dk1"/>
                        </a:solidFill>
                        <a:effectLst/>
                        <a:latin typeface="+mn-lt"/>
                        <a:ea typeface="+mn-ea"/>
                        <a:cs typeface="+mn-cs"/>
                      </a:endParaRPr>
                    </a:p>
                  </a:txBody>
                  <a:tcPr marL="7620" marR="7620" marT="7620" marB="0" anchor="ctr"/>
                </a:tc>
              </a:tr>
              <a:tr h="175260">
                <a:tc>
                  <a:txBody>
                    <a:bodyPr/>
                    <a:lstStyle/>
                    <a:p>
                      <a:pPr algn="ctr" fontAlgn="ctr"/>
                      <a:r>
                        <a:rPr lang="en-US" altLang="zh-CN" sz="2200" u="none" strike="noStrike" kern="1200" dirty="0" smtClean="0">
                          <a:solidFill>
                            <a:schemeClr val="dk1"/>
                          </a:solidFill>
                          <a:effectLst/>
                          <a:latin typeface="+mn-lt"/>
                          <a:ea typeface="+mn-ea"/>
                          <a:cs typeface="+mn-cs"/>
                        </a:rPr>
                        <a:t>38</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smtClean="0">
                          <a:solidFill>
                            <a:schemeClr val="dk1"/>
                          </a:solidFill>
                          <a:effectLst/>
                          <a:latin typeface="+mn-lt"/>
                          <a:ea typeface="+mn-ea"/>
                          <a:cs typeface="+mn-cs"/>
                        </a:rPr>
                        <a:t>00000013</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dirty="0" smtClean="0">
                          <a:solidFill>
                            <a:schemeClr val="dk1"/>
                          </a:solidFill>
                          <a:effectLst/>
                          <a:latin typeface="+mn-lt"/>
                          <a:ea typeface="+mn-ea"/>
                          <a:cs typeface="+mn-cs"/>
                        </a:rPr>
                        <a:t>98</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l" fontAlgn="ctr"/>
                      <a:endParaRPr lang="zh-CN" altLang="en-US" sz="2200" u="none" strike="noStrike" kern="1200" dirty="0">
                        <a:solidFill>
                          <a:schemeClr val="dk1"/>
                        </a:solidFill>
                        <a:effectLst/>
                        <a:latin typeface="+mn-lt"/>
                        <a:ea typeface="+mn-ea"/>
                        <a:cs typeface="+mn-cs"/>
                      </a:endParaRPr>
                    </a:p>
                  </a:txBody>
                  <a:tcPr marL="7620" marR="7620" marT="7620"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en-US" altLang="zh-CN" sz="2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addi x0, x0, 0</a:t>
                      </a:r>
                      <a:endParaRPr kumimoji="0" lang="en-US" altLang="zh-CN" sz="2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txBody>
                  <a:tcPr marL="7620" marR="7620" marT="7620" marB="0" anchor="ctr"/>
                </a:tc>
                <a:tc>
                  <a:txBody>
                    <a:bodyPr/>
                    <a:lstStyle/>
                    <a:p>
                      <a:pPr algn="l" fontAlgn="ctr"/>
                      <a:endParaRPr lang="en-US" sz="2200" u="none" strike="noStrike" kern="1200" dirty="0">
                        <a:solidFill>
                          <a:schemeClr val="dk1"/>
                        </a:solidFill>
                        <a:effectLst/>
                        <a:latin typeface="+mn-lt"/>
                        <a:ea typeface="+mn-ea"/>
                        <a:cs typeface="+mn-cs"/>
                      </a:endParaRPr>
                    </a:p>
                  </a:txBody>
                  <a:tcPr marL="7620" marR="7620" marT="7620" marB="0" anchor="ctr"/>
                </a:tc>
              </a:tr>
              <a:tr h="175260">
                <a:tc>
                  <a:txBody>
                    <a:bodyPr/>
                    <a:lstStyle/>
                    <a:p>
                      <a:pPr algn="ctr" fontAlgn="ctr"/>
                      <a:r>
                        <a:rPr lang="en-US" altLang="zh-CN" sz="2200" u="none" strike="noStrike" kern="1200" dirty="0" smtClean="0">
                          <a:solidFill>
                            <a:schemeClr val="dk1"/>
                          </a:solidFill>
                          <a:effectLst/>
                          <a:latin typeface="+mn-lt"/>
                          <a:ea typeface="+mn-ea"/>
                          <a:cs typeface="+mn-cs"/>
                        </a:rPr>
                        <a:t>39</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dirty="0" smtClean="0">
                          <a:solidFill>
                            <a:schemeClr val="dk1"/>
                          </a:solidFill>
                          <a:effectLst/>
                          <a:latin typeface="+mn-lt"/>
                          <a:ea typeface="+mn-ea"/>
                          <a:cs typeface="+mn-cs"/>
                        </a:rPr>
                        <a:t>00000013</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dirty="0" smtClean="0">
                          <a:solidFill>
                            <a:schemeClr val="dk1"/>
                          </a:solidFill>
                          <a:effectLst/>
                          <a:latin typeface="+mn-lt"/>
                          <a:ea typeface="+mn-ea"/>
                          <a:cs typeface="+mn-cs"/>
                        </a:rPr>
                        <a:t>9C</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l" fontAlgn="ctr"/>
                      <a:endParaRPr lang="zh-CN" altLang="en-US" sz="2200" u="none" strike="noStrike" kern="1200" dirty="0">
                        <a:solidFill>
                          <a:schemeClr val="dk1"/>
                        </a:solidFill>
                        <a:effectLst/>
                        <a:latin typeface="+mn-lt"/>
                        <a:ea typeface="+mn-ea"/>
                        <a:cs typeface="+mn-cs"/>
                      </a:endParaRPr>
                    </a:p>
                  </a:txBody>
                  <a:tcPr marL="7620" marR="7620" marT="7620"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en-US" altLang="zh-CN" sz="2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addi x0, x0, 0</a:t>
                      </a:r>
                      <a:endParaRPr kumimoji="0" lang="en-US" altLang="zh-CN" sz="2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txBody>
                  <a:tcPr marL="7620" marR="7620" marT="7620" marB="0" anchor="ctr"/>
                </a:tc>
                <a:tc>
                  <a:txBody>
                    <a:bodyPr/>
                    <a:lstStyle/>
                    <a:p>
                      <a:pPr algn="l" fontAlgn="ctr"/>
                      <a:endParaRPr lang="zh-CN" altLang="en-US" sz="2200" u="none" strike="noStrike" kern="1200" dirty="0">
                        <a:solidFill>
                          <a:schemeClr val="dk1"/>
                        </a:solidFill>
                        <a:effectLst/>
                        <a:latin typeface="+mn-lt"/>
                        <a:ea typeface="+mn-ea"/>
                        <a:cs typeface="+mn-cs"/>
                      </a:endParaRPr>
                    </a:p>
                  </a:txBody>
                  <a:tcPr marL="7620" marR="7620" marT="7620" marB="0" anchor="ctr"/>
                </a:tc>
              </a:tr>
              <a:tr h="0">
                <a:tc>
                  <a:txBody>
                    <a:bodyPr/>
                    <a:lstStyle/>
                    <a:p>
                      <a:pPr algn="ctr" fontAlgn="ctr"/>
                      <a:r>
                        <a:rPr lang="en-US" altLang="zh-CN" sz="2200" u="none" strike="noStrike" kern="1200" dirty="0" smtClean="0">
                          <a:solidFill>
                            <a:schemeClr val="dk1"/>
                          </a:solidFill>
                          <a:effectLst/>
                          <a:latin typeface="+mn-lt"/>
                          <a:ea typeface="+mn-ea"/>
                          <a:cs typeface="+mn-cs"/>
                        </a:rPr>
                        <a:t>40</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dirty="0" smtClean="0">
                          <a:solidFill>
                            <a:schemeClr val="dk1"/>
                          </a:solidFill>
                          <a:effectLst/>
                          <a:latin typeface="+mn-lt"/>
                          <a:ea typeface="+mn-ea"/>
                          <a:cs typeface="+mn-cs"/>
                        </a:rPr>
                        <a:t>00000013</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dirty="0" smtClean="0">
                          <a:solidFill>
                            <a:schemeClr val="dk1"/>
                          </a:solidFill>
                          <a:effectLst/>
                          <a:latin typeface="+mn-lt"/>
                          <a:ea typeface="+mn-ea"/>
                          <a:cs typeface="+mn-cs"/>
                        </a:rPr>
                        <a:t>A0</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l" fontAlgn="ctr"/>
                      <a:endParaRPr lang="zh-CN" altLang="en-US" sz="2200" u="none" strike="noStrike" kern="1200">
                        <a:solidFill>
                          <a:schemeClr val="dk1"/>
                        </a:solidFill>
                        <a:effectLst/>
                        <a:latin typeface="+mn-lt"/>
                        <a:ea typeface="+mn-ea"/>
                        <a:cs typeface="+mn-cs"/>
                      </a:endParaRPr>
                    </a:p>
                  </a:txBody>
                  <a:tcPr marL="7620" marR="7620" marT="7620"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en-US" altLang="zh-CN" sz="2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addi x0, x0, 0</a:t>
                      </a:r>
                      <a:endParaRPr kumimoji="0" lang="en-US" altLang="zh-CN" sz="2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txBody>
                  <a:tcPr marL="7620" marR="7620" marT="7620" marB="0" anchor="ctr"/>
                </a:tc>
                <a:tc>
                  <a:txBody>
                    <a:bodyPr/>
                    <a:lstStyle/>
                    <a:p>
                      <a:pPr algn="l" fontAlgn="ctr"/>
                      <a:endParaRPr lang="zh-CN" altLang="en-US" sz="2200" u="none" strike="noStrike" kern="1200" dirty="0">
                        <a:solidFill>
                          <a:schemeClr val="dk1"/>
                        </a:solidFill>
                        <a:effectLst/>
                        <a:latin typeface="+mn-lt"/>
                        <a:ea typeface="+mn-ea"/>
                        <a:cs typeface="+mn-cs"/>
                      </a:endParaRPr>
                    </a:p>
                  </a:txBody>
                  <a:tcPr marL="7620" marR="7620" marT="7620" marB="0" anchor="ctr"/>
                </a:tc>
              </a:tr>
              <a:tr h="175260">
                <a:tc>
                  <a:txBody>
                    <a:bodyPr/>
                    <a:lstStyle/>
                    <a:p>
                      <a:pPr algn="ctr" fontAlgn="ctr"/>
                      <a:r>
                        <a:rPr lang="en-US" altLang="zh-CN" sz="2200" u="none" strike="noStrike" kern="1200" dirty="0" smtClean="0">
                          <a:solidFill>
                            <a:schemeClr val="dk1"/>
                          </a:solidFill>
                          <a:effectLst/>
                          <a:latin typeface="+mn-lt"/>
                          <a:ea typeface="+mn-ea"/>
                          <a:cs typeface="+mn-cs"/>
                        </a:rPr>
                        <a:t>41</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dirty="0" smtClean="0">
                          <a:solidFill>
                            <a:schemeClr val="dk1"/>
                          </a:solidFill>
                          <a:effectLst/>
                          <a:latin typeface="+mn-lt"/>
                          <a:ea typeface="+mn-ea"/>
                          <a:cs typeface="+mn-cs"/>
                        </a:rPr>
                        <a:t>00000013</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r>
                        <a:rPr lang="en-US" altLang="zh-CN" sz="2200" u="none" strike="noStrike" kern="1200" dirty="0" smtClean="0">
                          <a:solidFill>
                            <a:schemeClr val="dk1"/>
                          </a:solidFill>
                          <a:effectLst/>
                          <a:latin typeface="+mn-lt"/>
                          <a:ea typeface="+mn-ea"/>
                          <a:cs typeface="+mn-cs"/>
                        </a:rPr>
                        <a:t>A4</a:t>
                      </a: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l" fontAlgn="ctr"/>
                      <a:endParaRPr lang="zh-CN" altLang="en-US" sz="2200" u="none" strike="noStrike" kern="1200">
                        <a:solidFill>
                          <a:schemeClr val="dk1"/>
                        </a:solidFill>
                        <a:effectLst/>
                        <a:latin typeface="+mn-lt"/>
                        <a:ea typeface="+mn-ea"/>
                        <a:cs typeface="+mn-cs"/>
                      </a:endParaRPr>
                    </a:p>
                  </a:txBody>
                  <a:tcPr marL="7620" marR="7620" marT="7620"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en-US" altLang="zh-CN" sz="2200" b="0" i="0" u="none" strike="noStrike" kern="1200" cap="none" spc="0" normalizeH="0" baseline="0" noProof="0" dirty="0" err="1" smtClean="0">
                          <a:ln>
                            <a:noFill/>
                          </a:ln>
                          <a:solidFill>
                            <a:prstClr val="black"/>
                          </a:solidFill>
                          <a:effectLst/>
                          <a:uLnTx/>
                          <a:uFillTx/>
                          <a:latin typeface="Calibri" panose="020F0502020204030204"/>
                          <a:ea typeface="宋体" panose="02010600030101010101" pitchFamily="2" charset="-122"/>
                          <a:cs typeface="+mn-cs"/>
                        </a:rPr>
                        <a:t>addi</a:t>
                      </a:r>
                      <a:r>
                        <a:rPr kumimoji="0" lang="en-US" altLang="zh-CN" sz="2200" b="0" i="0" u="none" strike="noStrike" kern="1200" cap="none" spc="0" normalizeH="0" baseline="0" noProof="0" dirty="0" smtClean="0">
                          <a:ln>
                            <a:noFill/>
                          </a:ln>
                          <a:solidFill>
                            <a:prstClr val="black"/>
                          </a:solidFill>
                          <a:effectLst/>
                          <a:uLnTx/>
                          <a:uFillTx/>
                          <a:latin typeface="Calibri" panose="020F0502020204030204"/>
                          <a:ea typeface="宋体" panose="02010600030101010101" pitchFamily="2" charset="-122"/>
                          <a:cs typeface="+mn-cs"/>
                        </a:rPr>
                        <a:t> x0, x0, 0</a:t>
                      </a:r>
                      <a:endParaRPr kumimoji="0" lang="en-US" altLang="zh-CN" sz="2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txBody>
                  <a:tcPr marL="7620" marR="7620" marT="7620" marB="0" anchor="ctr"/>
                </a:tc>
                <a:tc>
                  <a:txBody>
                    <a:bodyPr/>
                    <a:lstStyle/>
                    <a:p>
                      <a:pPr algn="l" fontAlgn="ctr"/>
                      <a:endParaRPr lang="zh-CN" altLang="en-US" sz="2200" u="none" strike="noStrike" kern="1200" dirty="0">
                        <a:solidFill>
                          <a:schemeClr val="dk1"/>
                        </a:solidFill>
                        <a:effectLst/>
                        <a:latin typeface="+mn-lt"/>
                        <a:ea typeface="+mn-ea"/>
                        <a:cs typeface="+mn-cs"/>
                      </a:endParaRPr>
                    </a:p>
                  </a:txBody>
                  <a:tcPr marL="7620" marR="7620" marT="7620" marB="0" anchor="ctr"/>
                </a:tc>
              </a:tr>
              <a:tr h="175260">
                <a:tc>
                  <a:txBody>
                    <a:bodyPr/>
                    <a:lstStyle/>
                    <a:p>
                      <a:pPr algn="ctr" fontAlgn="ct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endParaRPr lang="en-US" sz="2200" u="none" strike="noStrike" kern="1200" dirty="0">
                        <a:solidFill>
                          <a:schemeClr val="dk1"/>
                        </a:solidFill>
                        <a:effectLst/>
                        <a:latin typeface="+mn-lt"/>
                        <a:ea typeface="+mn-ea"/>
                        <a:cs typeface="+mn-cs"/>
                      </a:endParaRPr>
                    </a:p>
                  </a:txBody>
                  <a:tcPr marL="7620" marR="7620" marT="7620" marB="0" anchor="ctr"/>
                </a:tc>
                <a:tc>
                  <a:txBody>
                    <a:bodyPr/>
                    <a:lstStyle/>
                    <a:p>
                      <a:pPr algn="l" fontAlgn="ctr"/>
                      <a:endParaRPr lang="zh-CN" alt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endParaRPr lang="zh-CN" altLang="en-US" sz="2200" u="none" strike="noStrike" kern="1200" dirty="0">
                        <a:solidFill>
                          <a:schemeClr val="dk1"/>
                        </a:solidFill>
                        <a:effectLst/>
                        <a:latin typeface="+mn-lt"/>
                        <a:ea typeface="+mn-ea"/>
                        <a:cs typeface="+mn-cs"/>
                      </a:endParaRPr>
                    </a:p>
                  </a:txBody>
                  <a:tcPr marL="7620" marR="7620" marT="7620" marB="0" anchor="ctr"/>
                </a:tc>
              </a:tr>
              <a:tr h="175260">
                <a:tc>
                  <a:txBody>
                    <a:bodyPr/>
                    <a:lstStyle/>
                    <a:p>
                      <a:pPr algn="ctr" fontAlgn="ct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l" fontAlgn="ctr"/>
                      <a:endParaRPr lang="zh-CN" altLang="en-US" sz="2200" u="none" strike="noStrike" kern="1200" dirty="0">
                        <a:solidFill>
                          <a:schemeClr val="dk1"/>
                        </a:solidFill>
                        <a:effectLst/>
                        <a:latin typeface="+mn-lt"/>
                        <a:ea typeface="+mn-ea"/>
                        <a:cs typeface="+mn-cs"/>
                      </a:endParaRPr>
                    </a:p>
                  </a:txBody>
                  <a:tcPr marL="7620" marR="7620" marT="7620" marB="0" anchor="ctr"/>
                </a:tc>
                <a:tc>
                  <a:txBody>
                    <a:bodyPr/>
                    <a:lstStyle/>
                    <a:p>
                      <a:pPr algn="l" fontAlgn="ctr"/>
                      <a:endParaRPr lang="en-US" sz="2200" u="none" strike="noStrike" kern="1200">
                        <a:solidFill>
                          <a:schemeClr val="dk1"/>
                        </a:solidFill>
                        <a:effectLst/>
                        <a:latin typeface="+mn-lt"/>
                        <a:ea typeface="+mn-ea"/>
                        <a:cs typeface="+mn-cs"/>
                      </a:endParaRPr>
                    </a:p>
                  </a:txBody>
                  <a:tcPr marL="7620" marR="7620" marT="7620" marB="0" anchor="ctr"/>
                </a:tc>
                <a:tc>
                  <a:txBody>
                    <a:bodyPr/>
                    <a:lstStyle/>
                    <a:p>
                      <a:pPr algn="l" fontAlgn="ctr"/>
                      <a:endParaRPr lang="zh-CN" altLang="en-US" sz="2200" u="none" strike="noStrike" kern="1200" dirty="0">
                        <a:solidFill>
                          <a:schemeClr val="dk1"/>
                        </a:solidFill>
                        <a:effectLst/>
                        <a:latin typeface="+mn-lt"/>
                        <a:ea typeface="+mn-ea"/>
                        <a:cs typeface="+mn-cs"/>
                      </a:endParaRPr>
                    </a:p>
                  </a:txBody>
                  <a:tcPr marL="7620" marR="7620" marT="7620" marB="0" anchor="ctr"/>
                </a:tc>
              </a:tr>
              <a:tr h="175260">
                <a:tc>
                  <a:txBody>
                    <a:bodyPr/>
                    <a:lstStyle/>
                    <a:p>
                      <a:pPr algn="ctr" fontAlgn="ct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endParaRPr lang="en-US" altLang="zh-CN" sz="2200" u="none" strike="noStrike" kern="1200">
                        <a:solidFill>
                          <a:schemeClr val="dk1"/>
                        </a:solidFill>
                        <a:effectLst/>
                        <a:latin typeface="+mn-lt"/>
                        <a:ea typeface="+mn-ea"/>
                        <a:cs typeface="+mn-cs"/>
                      </a:endParaRPr>
                    </a:p>
                  </a:txBody>
                  <a:tcPr marL="7620" marR="7620" marT="7620" marB="0" anchor="ctr"/>
                </a:tc>
                <a:tc>
                  <a:txBody>
                    <a:bodyPr/>
                    <a:lstStyle/>
                    <a:p>
                      <a:pPr algn="ctr" fontAlgn="ctr"/>
                      <a:endParaRPr lang="en-US" altLang="zh-CN" sz="2200" u="none" strike="noStrike" kern="1200" dirty="0">
                        <a:solidFill>
                          <a:schemeClr val="dk1"/>
                        </a:solidFill>
                        <a:effectLst/>
                        <a:latin typeface="+mn-lt"/>
                        <a:ea typeface="+mn-ea"/>
                        <a:cs typeface="+mn-cs"/>
                      </a:endParaRPr>
                    </a:p>
                  </a:txBody>
                  <a:tcPr marL="7620" marR="7620" marT="7620" marB="0" anchor="ctr"/>
                </a:tc>
                <a:tc>
                  <a:txBody>
                    <a:bodyPr/>
                    <a:lstStyle/>
                    <a:p>
                      <a:pPr algn="l" fontAlgn="ctr"/>
                      <a:endParaRPr lang="zh-CN" altLang="en-US" sz="2200" u="none" strike="noStrike" kern="1200" dirty="0">
                        <a:solidFill>
                          <a:schemeClr val="dk1"/>
                        </a:solidFill>
                        <a:effectLst/>
                        <a:latin typeface="+mn-lt"/>
                        <a:ea typeface="+mn-ea"/>
                        <a:cs typeface="+mn-cs"/>
                      </a:endParaRPr>
                    </a:p>
                  </a:txBody>
                  <a:tcPr marL="7620" marR="7620" marT="7620" marB="0" anchor="ctr"/>
                </a:tc>
                <a:tc>
                  <a:txBody>
                    <a:bodyPr/>
                    <a:lstStyle/>
                    <a:p>
                      <a:pPr algn="l" fontAlgn="ctr"/>
                      <a:endParaRPr lang="en-US" sz="2200" u="none" strike="noStrike" kern="1200" dirty="0">
                        <a:solidFill>
                          <a:schemeClr val="dk1"/>
                        </a:solidFill>
                        <a:effectLst/>
                        <a:latin typeface="+mn-lt"/>
                        <a:ea typeface="+mn-ea"/>
                        <a:cs typeface="+mn-cs"/>
                      </a:endParaRPr>
                    </a:p>
                  </a:txBody>
                  <a:tcPr marL="7620" marR="7620" marT="7620" marB="0" anchor="ctr"/>
                </a:tc>
                <a:tc>
                  <a:txBody>
                    <a:bodyPr/>
                    <a:lstStyle/>
                    <a:p>
                      <a:pPr algn="l" fontAlgn="ctr"/>
                      <a:endParaRPr lang="zh-CN" altLang="en-US" sz="2200" u="none" strike="noStrike" kern="1200" dirty="0">
                        <a:solidFill>
                          <a:schemeClr val="dk1"/>
                        </a:solidFill>
                        <a:effectLst/>
                        <a:latin typeface="+mn-lt"/>
                        <a:ea typeface="+mn-ea"/>
                        <a:cs typeface="+mn-cs"/>
                      </a:endParaRPr>
                    </a:p>
                  </a:txBody>
                  <a:tcPr marL="7620" marR="7620" marT="7620" marB="0" anchor="ctr"/>
                </a:tc>
              </a:tr>
            </a:tbl>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a:bodyPr>
          <a:lstStyle/>
          <a:p>
            <a:pPr eaLnBrk="1" hangingPunct="1"/>
            <a:r>
              <a:rPr lang="en-US" altLang="zh-CN" sz="4400" dirty="0">
                <a:solidFill>
                  <a:srgbClr val="19A1FD"/>
                </a:solidFill>
                <a:latin typeface="+mn-lt"/>
                <a:ea typeface="宋体" panose="02010600030101010101" pitchFamily="2" charset="-122"/>
              </a:rPr>
              <a:t>Data Mem. </a:t>
            </a:r>
            <a:endParaRPr lang="en-US" altLang="zh-CN" sz="4400" dirty="0">
              <a:solidFill>
                <a:srgbClr val="19A1FD"/>
              </a:solidFill>
              <a:latin typeface="+mn-lt"/>
              <a:ea typeface="宋体" panose="02010600030101010101" pitchFamily="2" charset="-122"/>
            </a:endParaRPr>
          </a:p>
        </p:txBody>
      </p:sp>
      <p:graphicFrame>
        <p:nvGraphicFramePr>
          <p:cNvPr id="5" name="Table 4"/>
          <p:cNvGraphicFramePr>
            <a:graphicFrameLocks noGrp="1"/>
          </p:cNvGraphicFramePr>
          <p:nvPr/>
        </p:nvGraphicFramePr>
        <p:xfrm>
          <a:off x="911424" y="1268760"/>
          <a:ext cx="4968553" cy="5311140"/>
        </p:xfrm>
        <a:graphic>
          <a:graphicData uri="http://schemas.openxmlformats.org/drawingml/2006/table">
            <a:tbl>
              <a:tblPr>
                <a:tableStyleId>{5C22544A-7EE6-4342-B048-85BDC9FD1C3A}</a:tableStyleId>
              </a:tblPr>
              <a:tblGrid>
                <a:gridCol w="784508"/>
                <a:gridCol w="1656184"/>
                <a:gridCol w="958844"/>
                <a:gridCol w="1569017"/>
              </a:tblGrid>
              <a:tr h="175260">
                <a:tc>
                  <a:txBody>
                    <a:bodyPr/>
                    <a:lstStyle/>
                    <a:p>
                      <a:pPr algn="ctr" fontAlgn="ctr"/>
                      <a:r>
                        <a:rPr lang="en-US" sz="2000" u="none" strike="noStrike" dirty="0">
                          <a:effectLst/>
                        </a:rPr>
                        <a:t>NO.</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000" b="0" i="0" u="none" strike="noStrike" dirty="0" smtClean="0">
                          <a:solidFill>
                            <a:schemeClr val="dk1"/>
                          </a:solidFill>
                          <a:effectLst/>
                          <a:latin typeface="+mn-lt"/>
                          <a:ea typeface="+mn-ea"/>
                        </a:rPr>
                        <a:t>Data</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000" u="none" strike="noStrike" dirty="0" err="1">
                          <a:effectLst/>
                        </a:rPr>
                        <a:t>Addr</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000" u="none" strike="noStrike" dirty="0">
                          <a:effectLst/>
                        </a:rPr>
                        <a:t>Comment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000" u="none" strike="noStrike" dirty="0">
                          <a:effectLst/>
                        </a:rPr>
                        <a:t>0</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dirty="0" smtClean="0">
                          <a:effectLst/>
                        </a:rPr>
                        <a:t>000080BF</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kern="1200" dirty="0">
                          <a:solidFill>
                            <a:schemeClr val="dk1"/>
                          </a:solidFill>
                          <a:effectLst/>
                          <a:latin typeface="+mn-lt"/>
                          <a:ea typeface="+mn-ea"/>
                          <a:cs typeface="+mn-cs"/>
                        </a:rPr>
                        <a:t>0</a:t>
                      </a:r>
                      <a:endParaRPr lang="en-US" altLang="zh-CN" sz="20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000" u="none" strike="noStrike" dirty="0">
                          <a:effectLst/>
                        </a:rPr>
                        <a:t>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000" u="none" strike="noStrike">
                          <a:effectLst/>
                        </a:rPr>
                        <a:t>1</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dirty="0" smtClean="0">
                          <a:effectLst/>
                        </a:rPr>
                        <a:t>00000008</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kern="1200" dirty="0">
                          <a:solidFill>
                            <a:schemeClr val="dk1"/>
                          </a:solidFill>
                          <a:effectLst/>
                          <a:latin typeface="+mn-lt"/>
                          <a:ea typeface="+mn-ea"/>
                          <a:cs typeface="+mn-cs"/>
                        </a:rPr>
                        <a:t>4</a:t>
                      </a:r>
                      <a:endParaRPr lang="en-US" altLang="zh-CN" sz="20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000" u="none" strike="noStrike">
                          <a:effectLst/>
                        </a:rPr>
                        <a:t>2</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dirty="0" smtClean="0">
                          <a:effectLst/>
                        </a:rPr>
                        <a:t>00000010</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kern="1200" dirty="0">
                          <a:solidFill>
                            <a:schemeClr val="dk1"/>
                          </a:solidFill>
                          <a:effectLst/>
                          <a:latin typeface="+mn-lt"/>
                          <a:ea typeface="+mn-ea"/>
                          <a:cs typeface="+mn-cs"/>
                        </a:rPr>
                        <a:t>8</a:t>
                      </a:r>
                      <a:endParaRPr lang="en-US" altLang="zh-CN" sz="20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000" u="none" strike="noStrike" dirty="0">
                          <a:effectLst/>
                        </a:rPr>
                        <a:t>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000" u="none" strike="noStrike">
                          <a:effectLst/>
                        </a:rPr>
                        <a:t>3</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dirty="0" smtClean="0">
                          <a:effectLst/>
                        </a:rPr>
                        <a:t>00000014</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000" u="none" strike="noStrike" kern="1200">
                          <a:solidFill>
                            <a:schemeClr val="dk1"/>
                          </a:solidFill>
                          <a:effectLst/>
                          <a:latin typeface="+mn-lt"/>
                          <a:ea typeface="+mn-ea"/>
                          <a:cs typeface="+mn-cs"/>
                        </a:rPr>
                        <a:t>C</a:t>
                      </a:r>
                      <a:endParaRPr lang="en-US" sz="20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000" u="none" strike="noStrike">
                          <a:effectLst/>
                        </a:rPr>
                        <a:t>4</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000" u="none" strike="noStrike" dirty="0" smtClean="0">
                          <a:effectLst/>
                        </a:rPr>
                        <a:t>FFFF0000</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kern="1200" dirty="0">
                          <a:solidFill>
                            <a:schemeClr val="dk1"/>
                          </a:solidFill>
                          <a:effectLst/>
                          <a:latin typeface="+mn-lt"/>
                          <a:ea typeface="+mn-ea"/>
                          <a:cs typeface="+mn-cs"/>
                        </a:rPr>
                        <a:t>10</a:t>
                      </a:r>
                      <a:endParaRPr lang="en-US" altLang="zh-CN" sz="20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000" u="none" strike="noStrike">
                          <a:effectLst/>
                        </a:rPr>
                        <a:t>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000" u="none" strike="noStrike" dirty="0" smtClean="0">
                          <a:effectLst/>
                        </a:rPr>
                        <a:t>0FFF0000</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kern="1200">
                          <a:solidFill>
                            <a:schemeClr val="dk1"/>
                          </a:solidFill>
                          <a:effectLst/>
                          <a:latin typeface="+mn-lt"/>
                          <a:ea typeface="+mn-ea"/>
                          <a:cs typeface="+mn-cs"/>
                        </a:rPr>
                        <a:t>14</a:t>
                      </a:r>
                      <a:endParaRPr lang="en-US" altLang="zh-CN" sz="20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000" u="none" strike="noStrike" dirty="0">
                          <a:effectLst/>
                        </a:rPr>
                        <a:t>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000" u="none" strike="noStrike">
                          <a:effectLst/>
                        </a:rPr>
                        <a:t>6</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dirty="0" smtClean="0">
                          <a:effectLst/>
                        </a:rPr>
                        <a:t>FF000F0F</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kern="1200" dirty="0">
                          <a:solidFill>
                            <a:schemeClr val="dk1"/>
                          </a:solidFill>
                          <a:effectLst/>
                          <a:latin typeface="+mn-lt"/>
                          <a:ea typeface="+mn-ea"/>
                          <a:cs typeface="+mn-cs"/>
                        </a:rPr>
                        <a:t>18</a:t>
                      </a:r>
                      <a:endParaRPr lang="en-US" altLang="zh-CN" sz="20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000" u="none" strike="noStrike">
                          <a:effectLst/>
                        </a:rPr>
                        <a:t>7</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dirty="0" smtClean="0">
                          <a:effectLst/>
                        </a:rPr>
                        <a:t>F0F0F0F0</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000" u="none" strike="noStrike" kern="1200" dirty="0">
                          <a:solidFill>
                            <a:schemeClr val="dk1"/>
                          </a:solidFill>
                          <a:effectLst/>
                          <a:latin typeface="+mn-lt"/>
                          <a:ea typeface="+mn-ea"/>
                          <a:cs typeface="+mn-cs"/>
                        </a:rPr>
                        <a:t>1C</a:t>
                      </a:r>
                      <a:endParaRPr lang="en-US" sz="20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000" u="none" strike="noStrike" dirty="0">
                          <a:effectLst/>
                        </a:rPr>
                        <a:t>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000" u="none" strike="noStrike">
                          <a:effectLst/>
                        </a:rPr>
                        <a:t>8</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000" u="none" strike="noStrike" dirty="0" smtClean="0">
                          <a:effectLst/>
                        </a:rPr>
                        <a:t>00000000</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kern="1200" dirty="0">
                          <a:solidFill>
                            <a:schemeClr val="dk1"/>
                          </a:solidFill>
                          <a:effectLst/>
                          <a:latin typeface="+mn-lt"/>
                          <a:ea typeface="+mn-ea"/>
                          <a:cs typeface="+mn-cs"/>
                        </a:rPr>
                        <a:t>20</a:t>
                      </a:r>
                      <a:endParaRPr lang="en-US" altLang="zh-CN" sz="20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000" u="none" strike="noStrike">
                          <a:effectLst/>
                        </a:rPr>
                        <a:t>9</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dirty="0" smtClean="0">
                          <a:effectLst/>
                        </a:rPr>
                        <a:t>00000000</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kern="1200" dirty="0">
                          <a:solidFill>
                            <a:schemeClr val="dk1"/>
                          </a:solidFill>
                          <a:effectLst/>
                          <a:latin typeface="+mn-lt"/>
                          <a:ea typeface="+mn-ea"/>
                          <a:cs typeface="+mn-cs"/>
                        </a:rPr>
                        <a:t>24</a:t>
                      </a:r>
                      <a:endParaRPr lang="en-US" altLang="zh-CN" sz="20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000" u="none" strike="noStrike">
                          <a:effectLst/>
                        </a:rPr>
                        <a:t>10</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dirty="0" smtClean="0">
                          <a:effectLst/>
                        </a:rPr>
                        <a:t>00000000</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kern="1200" dirty="0">
                          <a:solidFill>
                            <a:schemeClr val="dk1"/>
                          </a:solidFill>
                          <a:effectLst/>
                          <a:latin typeface="+mn-lt"/>
                          <a:ea typeface="+mn-ea"/>
                          <a:cs typeface="+mn-cs"/>
                        </a:rPr>
                        <a:t>28</a:t>
                      </a:r>
                      <a:endParaRPr lang="en-US" altLang="zh-CN" sz="20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000" u="none" strike="noStrike">
                          <a:effectLst/>
                        </a:rPr>
                        <a:t>11</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dirty="0" smtClean="0">
                          <a:effectLst/>
                        </a:rPr>
                        <a:t>00000000</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000" u="none" strike="noStrike" kern="1200" dirty="0">
                          <a:solidFill>
                            <a:schemeClr val="dk1"/>
                          </a:solidFill>
                          <a:effectLst/>
                          <a:latin typeface="+mn-lt"/>
                          <a:ea typeface="+mn-ea"/>
                          <a:cs typeface="+mn-cs"/>
                        </a:rPr>
                        <a:t>2C</a:t>
                      </a:r>
                      <a:endParaRPr lang="en-US" sz="20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000" u="none" strike="noStrike">
                          <a:effectLst/>
                        </a:rPr>
                        <a:t>12</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dirty="0" smtClean="0">
                          <a:effectLst/>
                        </a:rPr>
                        <a:t>00000000</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kern="1200" dirty="0">
                          <a:solidFill>
                            <a:schemeClr val="dk1"/>
                          </a:solidFill>
                          <a:effectLst/>
                          <a:latin typeface="+mn-lt"/>
                          <a:ea typeface="+mn-ea"/>
                          <a:cs typeface="+mn-cs"/>
                        </a:rPr>
                        <a:t>30</a:t>
                      </a:r>
                      <a:endParaRPr lang="en-US" altLang="zh-CN" sz="20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000" u="none" strike="noStrike">
                          <a:effectLst/>
                        </a:rPr>
                        <a:t>13</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dirty="0" smtClean="0">
                          <a:effectLst/>
                        </a:rPr>
                        <a:t>00000000</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kern="1200" dirty="0">
                          <a:solidFill>
                            <a:schemeClr val="dk1"/>
                          </a:solidFill>
                          <a:effectLst/>
                          <a:latin typeface="+mn-lt"/>
                          <a:ea typeface="+mn-ea"/>
                          <a:cs typeface="+mn-cs"/>
                        </a:rPr>
                        <a:t>34</a:t>
                      </a:r>
                      <a:endParaRPr lang="en-US" altLang="zh-CN" sz="20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000" u="none" strike="noStrike" dirty="0">
                          <a:effectLst/>
                        </a:rPr>
                        <a:t>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000" u="none" strike="noStrike" dirty="0">
                          <a:effectLst/>
                        </a:rPr>
                        <a:t>14</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dirty="0" smtClean="0">
                          <a:effectLst/>
                        </a:rPr>
                        <a:t>00000000</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kern="1200" dirty="0">
                          <a:solidFill>
                            <a:schemeClr val="dk1"/>
                          </a:solidFill>
                          <a:effectLst/>
                          <a:latin typeface="+mn-lt"/>
                          <a:ea typeface="+mn-ea"/>
                          <a:cs typeface="+mn-cs"/>
                        </a:rPr>
                        <a:t>38</a:t>
                      </a:r>
                      <a:endParaRPr lang="en-US" altLang="zh-CN" sz="20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000" u="none" strike="noStrike" dirty="0">
                          <a:effectLst/>
                        </a:rPr>
                        <a:t>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000" b="0" i="0" u="none" strike="noStrike" dirty="0">
                          <a:solidFill>
                            <a:srgbClr val="000000"/>
                          </a:solidFill>
                          <a:effectLst/>
                          <a:latin typeface="+mn-lt"/>
                          <a:ea typeface="等线" panose="02010600030101010101" pitchFamily="2" charset="-122"/>
                        </a:rPr>
                        <a:t>15</a:t>
                      </a:r>
                      <a:endParaRPr lang="en-US" altLang="zh-CN" sz="2000" b="0" i="0" u="none" strike="noStrike" dirty="0">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altLang="zh-CN" sz="2000" u="none" strike="noStrike" dirty="0" smtClean="0">
                          <a:effectLst/>
                        </a:rPr>
                        <a:t>00000000</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000" u="none" strike="noStrike" kern="1200" dirty="0">
                          <a:solidFill>
                            <a:schemeClr val="dk1"/>
                          </a:solidFill>
                          <a:effectLst/>
                          <a:latin typeface="+mn-lt"/>
                          <a:ea typeface="+mn-ea"/>
                          <a:cs typeface="+mn-cs"/>
                        </a:rPr>
                        <a:t>3C</a:t>
                      </a:r>
                      <a:endParaRPr lang="en-US" sz="2000" u="none" strike="noStrike" kern="1200" dirty="0">
                        <a:solidFill>
                          <a:schemeClr val="dk1"/>
                        </a:solidFill>
                        <a:effectLst/>
                        <a:latin typeface="+mn-lt"/>
                        <a:ea typeface="+mn-ea"/>
                        <a:cs typeface="+mn-cs"/>
                      </a:endParaRPr>
                    </a:p>
                  </a:txBody>
                  <a:tcPr marL="7620" marR="7620" marT="7620" marB="0" anchor="ctr"/>
                </a:tc>
                <a:tc>
                  <a:txBody>
                    <a:bodyPr/>
                    <a:lstStyle/>
                    <a:p>
                      <a:pPr algn="ctr" fontAlgn="ctr"/>
                      <a:endParaRPr lang="en-US" altLang="zh-CN" sz="2000" b="0" i="0" u="none" strike="noStrike" dirty="0">
                        <a:solidFill>
                          <a:srgbClr val="000000"/>
                        </a:solidFill>
                        <a:effectLst/>
                        <a:latin typeface="+mn-lt"/>
                        <a:ea typeface="等线" panose="02010600030101010101" pitchFamily="2" charset="-122"/>
                      </a:endParaRPr>
                    </a:p>
                  </a:txBody>
                  <a:tcPr marL="7620" marR="7620" marT="7620" marB="0" anchor="ctr"/>
                </a:tc>
              </a:tr>
            </a:tbl>
          </a:graphicData>
        </a:graphic>
      </p:graphicFrame>
      <p:graphicFrame>
        <p:nvGraphicFramePr>
          <p:cNvPr id="6" name="Table 5"/>
          <p:cNvGraphicFramePr>
            <a:graphicFrameLocks noGrp="1"/>
          </p:cNvGraphicFramePr>
          <p:nvPr/>
        </p:nvGraphicFramePr>
        <p:xfrm>
          <a:off x="6157243" y="1274452"/>
          <a:ext cx="5195341" cy="5311140"/>
        </p:xfrm>
        <a:graphic>
          <a:graphicData uri="http://schemas.openxmlformats.org/drawingml/2006/table">
            <a:tbl>
              <a:tblPr>
                <a:tableStyleId>{5C22544A-7EE6-4342-B048-85BDC9FD1C3A}</a:tableStyleId>
              </a:tblPr>
              <a:tblGrid>
                <a:gridCol w="820317"/>
                <a:gridCol w="1731780"/>
                <a:gridCol w="1002610"/>
                <a:gridCol w="1640634"/>
              </a:tblGrid>
              <a:tr h="175260">
                <a:tc>
                  <a:txBody>
                    <a:bodyPr/>
                    <a:lstStyle/>
                    <a:p>
                      <a:pPr algn="ctr" fontAlgn="ctr"/>
                      <a:r>
                        <a:rPr lang="en-US" sz="2000" u="none" strike="noStrike" dirty="0">
                          <a:effectLst/>
                        </a:rPr>
                        <a:t>NO.</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000" u="none" strike="noStrike" dirty="0">
                          <a:effectLst/>
                        </a:rPr>
                        <a:t>Instruction</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000" u="none" strike="noStrike" dirty="0" err="1">
                          <a:effectLst/>
                        </a:rPr>
                        <a:t>Addr</a:t>
                      </a:r>
                      <a:r>
                        <a:rPr lang="en-US" sz="2000" u="none" strike="noStrike" dirty="0">
                          <a:effectLst/>
                        </a:rPr>
                        <a: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000" u="none" strike="noStrike" dirty="0">
                          <a:effectLst/>
                        </a:rPr>
                        <a:t>Comment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000" b="0" i="0" u="none" strike="noStrike" dirty="0">
                          <a:solidFill>
                            <a:srgbClr val="000000"/>
                          </a:solidFill>
                          <a:effectLst/>
                          <a:latin typeface="+mn-lt"/>
                          <a:ea typeface="等线" panose="02010600030101010101" pitchFamily="2" charset="-122"/>
                        </a:rPr>
                        <a:t>16</a:t>
                      </a:r>
                      <a:endParaRPr lang="en-US" altLang="zh-CN" sz="2000" b="0" i="0" u="none" strike="noStrike" dirty="0">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altLang="zh-CN" sz="2000" u="none" strike="noStrike" dirty="0" smtClean="0">
                          <a:effectLst/>
                        </a:rPr>
                        <a:t>00000000</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kern="1200">
                          <a:solidFill>
                            <a:schemeClr val="dk1"/>
                          </a:solidFill>
                          <a:effectLst/>
                          <a:latin typeface="+mn-lt"/>
                          <a:ea typeface="+mn-ea"/>
                          <a:cs typeface="+mn-cs"/>
                        </a:rPr>
                        <a:t>40</a:t>
                      </a:r>
                      <a:endParaRPr lang="en-US" altLang="zh-CN" sz="20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000" u="none" strike="noStrike" dirty="0">
                          <a:effectLst/>
                        </a:rPr>
                        <a:t>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000" b="0" i="0" u="none" strike="noStrike" dirty="0">
                          <a:solidFill>
                            <a:srgbClr val="000000"/>
                          </a:solidFill>
                          <a:effectLst/>
                          <a:latin typeface="+mn-lt"/>
                          <a:ea typeface="等线" panose="02010600030101010101" pitchFamily="2" charset="-122"/>
                        </a:rPr>
                        <a:t>17</a:t>
                      </a:r>
                      <a:endParaRPr lang="en-US" altLang="zh-CN" sz="2000" b="0" i="0" u="none" strike="noStrike" dirty="0">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altLang="zh-CN" sz="2000" u="none" strike="noStrike" dirty="0" smtClean="0">
                          <a:effectLst/>
                        </a:rPr>
                        <a:t>00000000</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kern="1200" dirty="0">
                          <a:solidFill>
                            <a:schemeClr val="dk1"/>
                          </a:solidFill>
                          <a:effectLst/>
                          <a:latin typeface="+mn-lt"/>
                          <a:ea typeface="+mn-ea"/>
                          <a:cs typeface="+mn-cs"/>
                        </a:rPr>
                        <a:t>44</a:t>
                      </a:r>
                      <a:endParaRPr lang="en-US" altLang="zh-CN" sz="20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000" b="0" i="0" u="none" strike="noStrike">
                          <a:solidFill>
                            <a:srgbClr val="000000"/>
                          </a:solidFill>
                          <a:effectLst/>
                          <a:latin typeface="+mn-lt"/>
                          <a:ea typeface="等线" panose="02010600030101010101" pitchFamily="2" charset="-122"/>
                        </a:rPr>
                        <a:t>18</a:t>
                      </a:r>
                      <a:endParaRPr lang="en-US" altLang="zh-CN" sz="20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altLang="zh-CN" sz="2000" u="none" strike="noStrike" dirty="0" smtClean="0">
                          <a:effectLst/>
                        </a:rPr>
                        <a:t>00000000</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kern="1200">
                          <a:solidFill>
                            <a:schemeClr val="dk1"/>
                          </a:solidFill>
                          <a:effectLst/>
                          <a:latin typeface="+mn-lt"/>
                          <a:ea typeface="+mn-ea"/>
                          <a:cs typeface="+mn-cs"/>
                        </a:rPr>
                        <a:t>48</a:t>
                      </a:r>
                      <a:endParaRPr lang="en-US" altLang="zh-CN" sz="20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000" u="none" strike="noStrike" dirty="0">
                          <a:effectLst/>
                        </a:rPr>
                        <a:t>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000" b="0" i="0" u="none" strike="noStrike" dirty="0">
                          <a:solidFill>
                            <a:srgbClr val="000000"/>
                          </a:solidFill>
                          <a:effectLst/>
                          <a:latin typeface="+mn-lt"/>
                          <a:ea typeface="等线" panose="02010600030101010101" pitchFamily="2" charset="-122"/>
                        </a:rPr>
                        <a:t>19</a:t>
                      </a:r>
                      <a:endParaRPr lang="en-US" altLang="zh-CN" sz="2000" b="0" i="0" u="none" strike="noStrike" dirty="0">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altLang="zh-CN" sz="2000" u="none" strike="noStrike" dirty="0" smtClean="0">
                          <a:effectLst/>
                        </a:rPr>
                        <a:t>00000000</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000" u="none" strike="noStrike" kern="1200" dirty="0">
                          <a:solidFill>
                            <a:schemeClr val="dk1"/>
                          </a:solidFill>
                          <a:effectLst/>
                          <a:latin typeface="+mn-lt"/>
                          <a:ea typeface="+mn-ea"/>
                          <a:cs typeface="+mn-cs"/>
                        </a:rPr>
                        <a:t>4C</a:t>
                      </a:r>
                      <a:endParaRPr lang="en-US" sz="20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000" u="none" strike="noStrike" dirty="0">
                          <a:effectLst/>
                        </a:rPr>
                        <a:t>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000" b="0" i="0" u="none" strike="noStrike">
                          <a:solidFill>
                            <a:srgbClr val="000000"/>
                          </a:solidFill>
                          <a:effectLst/>
                          <a:latin typeface="+mn-lt"/>
                          <a:ea typeface="等线" panose="02010600030101010101" pitchFamily="2" charset="-122"/>
                        </a:rPr>
                        <a:t>20</a:t>
                      </a:r>
                      <a:endParaRPr lang="en-US" altLang="zh-CN" sz="20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altLang="zh-CN" sz="2000" u="none" strike="noStrike" dirty="0" smtClean="0">
                          <a:effectLst/>
                        </a:rPr>
                        <a:t>A3000000</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kern="1200">
                          <a:solidFill>
                            <a:schemeClr val="dk1"/>
                          </a:solidFill>
                          <a:effectLst/>
                          <a:latin typeface="+mn-lt"/>
                          <a:ea typeface="+mn-ea"/>
                          <a:cs typeface="+mn-cs"/>
                        </a:rPr>
                        <a:t>50</a:t>
                      </a:r>
                      <a:endParaRPr lang="en-US" altLang="zh-CN" sz="2000" u="none" strike="noStrike" kern="1200">
                        <a:solidFill>
                          <a:schemeClr val="dk1"/>
                        </a:solidFill>
                        <a:effectLst/>
                        <a:latin typeface="+mn-lt"/>
                        <a:ea typeface="+mn-ea"/>
                        <a:cs typeface="+mn-cs"/>
                      </a:endParaRPr>
                    </a:p>
                  </a:txBody>
                  <a:tcPr marL="7620" marR="7620" marT="7620" marB="0" anchor="ctr"/>
                </a:tc>
                <a:tc>
                  <a:txBody>
                    <a:bodyPr/>
                    <a:lstStyle/>
                    <a:p>
                      <a:pPr algn="l" fontAlgn="ctr"/>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000" b="0" i="0" u="none" strike="noStrike">
                          <a:solidFill>
                            <a:srgbClr val="000000"/>
                          </a:solidFill>
                          <a:effectLst/>
                          <a:latin typeface="+mn-lt"/>
                          <a:ea typeface="等线" panose="02010600030101010101" pitchFamily="2" charset="-122"/>
                        </a:rPr>
                        <a:t>21</a:t>
                      </a:r>
                      <a:endParaRPr lang="en-US" altLang="zh-CN" sz="20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altLang="zh-CN" sz="2000" u="none" strike="noStrike" dirty="0" smtClean="0">
                          <a:effectLst/>
                        </a:rPr>
                        <a:t>27000000</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kern="1200" dirty="0">
                          <a:solidFill>
                            <a:schemeClr val="dk1"/>
                          </a:solidFill>
                          <a:effectLst/>
                          <a:latin typeface="+mn-lt"/>
                          <a:ea typeface="+mn-ea"/>
                          <a:cs typeface="+mn-cs"/>
                        </a:rPr>
                        <a:t>54</a:t>
                      </a:r>
                      <a:endParaRPr lang="en-US" altLang="zh-CN" sz="20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000" b="0" i="0" u="none" strike="noStrike">
                          <a:solidFill>
                            <a:srgbClr val="000000"/>
                          </a:solidFill>
                          <a:effectLst/>
                          <a:latin typeface="+mn-lt"/>
                          <a:ea typeface="等线" panose="02010600030101010101" pitchFamily="2" charset="-122"/>
                        </a:rPr>
                        <a:t>22</a:t>
                      </a:r>
                      <a:endParaRPr lang="en-US" altLang="zh-CN" sz="20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altLang="zh-CN" sz="2000" u="none" strike="noStrike" dirty="0" smtClean="0">
                          <a:effectLst/>
                        </a:rPr>
                        <a:t>79000000</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kern="1200" dirty="0">
                          <a:solidFill>
                            <a:schemeClr val="dk1"/>
                          </a:solidFill>
                          <a:effectLst/>
                          <a:latin typeface="+mn-lt"/>
                          <a:ea typeface="+mn-ea"/>
                          <a:cs typeface="+mn-cs"/>
                        </a:rPr>
                        <a:t>58</a:t>
                      </a:r>
                      <a:endParaRPr lang="en-US" altLang="zh-CN" sz="20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000" b="0" i="0" u="none" strike="noStrike">
                          <a:solidFill>
                            <a:srgbClr val="000000"/>
                          </a:solidFill>
                          <a:effectLst/>
                          <a:latin typeface="+mn-lt"/>
                          <a:ea typeface="等线" panose="02010600030101010101" pitchFamily="2" charset="-122"/>
                        </a:rPr>
                        <a:t>23</a:t>
                      </a:r>
                      <a:endParaRPr lang="en-US" altLang="zh-CN" sz="20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sz="2000" u="none" strike="noStrike" dirty="0" smtClean="0">
                          <a:effectLst/>
                        </a:rPr>
                        <a:t>15100000</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000" u="none" strike="noStrike" kern="1200" dirty="0">
                          <a:solidFill>
                            <a:schemeClr val="dk1"/>
                          </a:solidFill>
                          <a:effectLst/>
                          <a:latin typeface="+mn-lt"/>
                          <a:ea typeface="+mn-ea"/>
                          <a:cs typeface="+mn-cs"/>
                        </a:rPr>
                        <a:t>5C</a:t>
                      </a:r>
                      <a:endParaRPr lang="en-US" sz="20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000" u="none" strike="noStrike" dirty="0">
                          <a:effectLst/>
                        </a:rPr>
                        <a:t>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000" b="0" i="0" u="none" strike="noStrike">
                          <a:solidFill>
                            <a:srgbClr val="000000"/>
                          </a:solidFill>
                          <a:effectLst/>
                          <a:latin typeface="+mn-lt"/>
                          <a:ea typeface="等线" panose="02010600030101010101" pitchFamily="2" charset="-122"/>
                        </a:rPr>
                        <a:t>24</a:t>
                      </a:r>
                      <a:endParaRPr lang="en-US" altLang="zh-CN" sz="20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altLang="zh-CN" sz="2000" u="none" strike="noStrike" dirty="0" smtClean="0">
                          <a:effectLst/>
                        </a:rPr>
                        <a:t>00000000</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kern="1200" dirty="0">
                          <a:solidFill>
                            <a:schemeClr val="dk1"/>
                          </a:solidFill>
                          <a:effectLst/>
                          <a:latin typeface="+mn-lt"/>
                          <a:ea typeface="+mn-ea"/>
                          <a:cs typeface="+mn-cs"/>
                        </a:rPr>
                        <a:t>60</a:t>
                      </a:r>
                      <a:endParaRPr lang="en-US" altLang="zh-CN" sz="20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000" b="0" i="0" u="none" strike="noStrike">
                          <a:solidFill>
                            <a:srgbClr val="000000"/>
                          </a:solidFill>
                          <a:effectLst/>
                          <a:latin typeface="+mn-lt"/>
                          <a:ea typeface="等线" panose="02010600030101010101" pitchFamily="2" charset="-122"/>
                        </a:rPr>
                        <a:t>25</a:t>
                      </a:r>
                      <a:endParaRPr lang="en-US" altLang="zh-CN" sz="20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altLang="zh-CN" sz="2000" u="none" strike="noStrike" dirty="0" smtClean="0">
                          <a:effectLst/>
                        </a:rPr>
                        <a:t>00000000</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kern="1200" dirty="0">
                          <a:solidFill>
                            <a:schemeClr val="dk1"/>
                          </a:solidFill>
                          <a:effectLst/>
                          <a:latin typeface="+mn-lt"/>
                          <a:ea typeface="+mn-ea"/>
                          <a:cs typeface="+mn-cs"/>
                        </a:rPr>
                        <a:t>64</a:t>
                      </a:r>
                      <a:endParaRPr lang="en-US" altLang="zh-CN" sz="20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000" b="0" i="0" u="none" strike="noStrike">
                          <a:solidFill>
                            <a:srgbClr val="000000"/>
                          </a:solidFill>
                          <a:effectLst/>
                          <a:latin typeface="+mn-lt"/>
                          <a:ea typeface="等线" panose="02010600030101010101" pitchFamily="2" charset="-122"/>
                        </a:rPr>
                        <a:t>26</a:t>
                      </a:r>
                      <a:endParaRPr lang="en-US" altLang="zh-CN" sz="20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altLang="zh-CN" sz="2000" u="none" strike="noStrike" dirty="0" smtClean="0">
                          <a:effectLst/>
                        </a:rPr>
                        <a:t>00000000</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kern="1200" dirty="0">
                          <a:solidFill>
                            <a:schemeClr val="dk1"/>
                          </a:solidFill>
                          <a:effectLst/>
                          <a:latin typeface="+mn-lt"/>
                          <a:ea typeface="+mn-ea"/>
                          <a:cs typeface="+mn-cs"/>
                        </a:rPr>
                        <a:t>68</a:t>
                      </a:r>
                      <a:endParaRPr lang="en-US" altLang="zh-CN" sz="20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000" b="0" i="0" u="none" strike="noStrike">
                          <a:solidFill>
                            <a:srgbClr val="000000"/>
                          </a:solidFill>
                          <a:effectLst/>
                          <a:latin typeface="+mn-lt"/>
                          <a:ea typeface="等线" panose="02010600030101010101" pitchFamily="2" charset="-122"/>
                        </a:rPr>
                        <a:t>27</a:t>
                      </a:r>
                      <a:endParaRPr lang="en-US" altLang="zh-CN" sz="20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altLang="zh-CN" sz="2000" u="none" strike="noStrike" dirty="0" smtClean="0">
                          <a:effectLst/>
                        </a:rPr>
                        <a:t>00000000</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000" u="none" strike="noStrike" kern="1200" dirty="0">
                          <a:solidFill>
                            <a:schemeClr val="dk1"/>
                          </a:solidFill>
                          <a:effectLst/>
                          <a:latin typeface="+mn-lt"/>
                          <a:ea typeface="+mn-ea"/>
                          <a:cs typeface="+mn-cs"/>
                        </a:rPr>
                        <a:t>6C</a:t>
                      </a:r>
                      <a:endParaRPr lang="en-US" sz="20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000" b="0" i="0" u="none" strike="noStrike">
                          <a:solidFill>
                            <a:srgbClr val="000000"/>
                          </a:solidFill>
                          <a:effectLst/>
                          <a:latin typeface="+mn-lt"/>
                          <a:ea typeface="等线" panose="02010600030101010101" pitchFamily="2" charset="-122"/>
                        </a:rPr>
                        <a:t>28</a:t>
                      </a:r>
                      <a:endParaRPr lang="en-US" altLang="zh-CN" sz="2000" b="0" i="0" u="none" strike="noStrike">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altLang="zh-CN" sz="2000" u="none" strike="noStrike" dirty="0" smtClean="0">
                          <a:effectLst/>
                        </a:rPr>
                        <a:t>00000000</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kern="1200" dirty="0">
                          <a:solidFill>
                            <a:schemeClr val="dk1"/>
                          </a:solidFill>
                          <a:effectLst/>
                          <a:latin typeface="+mn-lt"/>
                          <a:ea typeface="+mn-ea"/>
                          <a:cs typeface="+mn-cs"/>
                        </a:rPr>
                        <a:t>70</a:t>
                      </a:r>
                      <a:endParaRPr lang="en-US" altLang="zh-CN" sz="20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000" b="0" i="0" u="none" strike="noStrike" dirty="0">
                          <a:solidFill>
                            <a:srgbClr val="000000"/>
                          </a:solidFill>
                          <a:effectLst/>
                          <a:latin typeface="+mn-lt"/>
                          <a:ea typeface="等线" panose="02010600030101010101" pitchFamily="2" charset="-122"/>
                        </a:rPr>
                        <a:t>29</a:t>
                      </a:r>
                      <a:endParaRPr lang="en-US" altLang="zh-CN" sz="2000" b="0" i="0" u="none" strike="noStrike" dirty="0">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altLang="zh-CN" sz="2000" u="none" strike="noStrike" dirty="0" smtClean="0">
                          <a:effectLst/>
                        </a:rPr>
                        <a:t>00000000</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kern="1200" dirty="0">
                          <a:solidFill>
                            <a:schemeClr val="dk1"/>
                          </a:solidFill>
                          <a:effectLst/>
                          <a:latin typeface="+mn-lt"/>
                          <a:ea typeface="+mn-ea"/>
                          <a:cs typeface="+mn-cs"/>
                        </a:rPr>
                        <a:t>74</a:t>
                      </a:r>
                      <a:endParaRPr lang="en-US" altLang="zh-CN" sz="20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000" u="none" strike="noStrike">
                          <a:effectLst/>
                        </a:rPr>
                        <a:t>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000" b="0" i="0" u="none" strike="noStrike" dirty="0" smtClean="0">
                          <a:solidFill>
                            <a:srgbClr val="000000"/>
                          </a:solidFill>
                          <a:effectLst/>
                          <a:latin typeface="+mn-lt"/>
                          <a:ea typeface="等线" panose="02010600030101010101" pitchFamily="2" charset="-122"/>
                        </a:rPr>
                        <a:t>30</a:t>
                      </a:r>
                      <a:endParaRPr lang="en-US" altLang="zh-CN" sz="2000" b="0" i="0" u="none" strike="noStrike" dirty="0">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altLang="zh-CN" sz="2000" u="none" strike="noStrike" dirty="0" smtClean="0">
                          <a:effectLst/>
                        </a:rPr>
                        <a:t>00000000</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kern="1200" dirty="0" smtClean="0">
                          <a:solidFill>
                            <a:schemeClr val="dk1"/>
                          </a:solidFill>
                          <a:effectLst/>
                          <a:latin typeface="+mn-lt"/>
                          <a:ea typeface="+mn-ea"/>
                          <a:cs typeface="+mn-cs"/>
                        </a:rPr>
                        <a:t>78</a:t>
                      </a:r>
                      <a:endParaRPr lang="en-US" altLang="zh-CN" sz="2000" u="none" strike="noStrike" kern="1200" dirty="0">
                        <a:solidFill>
                          <a:schemeClr val="dk1"/>
                        </a:solidFill>
                        <a:effectLst/>
                        <a:latin typeface="+mn-lt"/>
                        <a:ea typeface="+mn-ea"/>
                        <a:cs typeface="+mn-cs"/>
                      </a:endParaRPr>
                    </a:p>
                  </a:txBody>
                  <a:tcPr marL="7620" marR="7620" marT="7620" marB="0" anchor="ctr"/>
                </a:tc>
                <a:tc>
                  <a:txBody>
                    <a:bodyPr/>
                    <a:lstStyle/>
                    <a:p>
                      <a:pPr algn="l" fontAlgn="ctr"/>
                      <a:r>
                        <a:rPr lang="zh-CN" altLang="en-US" sz="2000" u="none" strike="noStrike" dirty="0">
                          <a:effectLst/>
                        </a:rPr>
                        <a:t>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175260">
                <a:tc>
                  <a:txBody>
                    <a:bodyPr/>
                    <a:lstStyle/>
                    <a:p>
                      <a:pPr algn="ctr" fontAlgn="ctr"/>
                      <a:r>
                        <a:rPr lang="en-US" altLang="zh-CN" sz="2000" b="0" i="0" u="none" strike="noStrike" dirty="0" smtClean="0">
                          <a:solidFill>
                            <a:srgbClr val="000000"/>
                          </a:solidFill>
                          <a:effectLst/>
                          <a:latin typeface="+mn-lt"/>
                          <a:ea typeface="等线" panose="02010600030101010101" pitchFamily="2" charset="-122"/>
                        </a:rPr>
                        <a:t>31</a:t>
                      </a:r>
                      <a:endParaRPr lang="en-US" altLang="zh-CN" sz="2000" b="0" i="0" u="none" strike="noStrike" dirty="0">
                        <a:solidFill>
                          <a:srgbClr val="000000"/>
                        </a:solidFill>
                        <a:effectLst/>
                        <a:latin typeface="+mn-lt"/>
                        <a:ea typeface="等线" panose="02010600030101010101" pitchFamily="2" charset="-122"/>
                      </a:endParaRPr>
                    </a:p>
                  </a:txBody>
                  <a:tcPr marL="7620" marR="7620" marT="7620" marB="0" anchor="ctr"/>
                </a:tc>
                <a:tc>
                  <a:txBody>
                    <a:bodyPr/>
                    <a:lstStyle/>
                    <a:p>
                      <a:pPr algn="ctr" fontAlgn="ctr"/>
                      <a:r>
                        <a:rPr lang="en-US" altLang="zh-CN" sz="2000" u="none" strike="noStrike" dirty="0" smtClean="0">
                          <a:effectLst/>
                        </a:rPr>
                        <a:t>00000000</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000" u="none" strike="noStrike" kern="1200" dirty="0" smtClean="0">
                          <a:solidFill>
                            <a:schemeClr val="dk1"/>
                          </a:solidFill>
                          <a:effectLst/>
                          <a:latin typeface="+mn-lt"/>
                          <a:ea typeface="+mn-ea"/>
                          <a:cs typeface="+mn-cs"/>
                        </a:rPr>
                        <a:t>7C</a:t>
                      </a:r>
                      <a:endParaRPr lang="en-US" altLang="zh-CN" sz="2000" u="none" strike="noStrike" kern="1200" dirty="0">
                        <a:solidFill>
                          <a:schemeClr val="dk1"/>
                        </a:solidFill>
                        <a:effectLst/>
                        <a:latin typeface="+mn-lt"/>
                        <a:ea typeface="+mn-ea"/>
                        <a:cs typeface="+mn-cs"/>
                      </a:endParaRPr>
                    </a:p>
                  </a:txBody>
                  <a:tcPr marL="7620" marR="7620" marT="7620" marB="0" anchor="ctr"/>
                </a:tc>
                <a:tc>
                  <a:txBody>
                    <a:bodyPr/>
                    <a:lstStyle/>
                    <a:p>
                      <a:pPr algn="l" fontAlgn="ct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r>
            </a:tbl>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a:bodyPr>
          <a:lstStyle/>
          <a:p>
            <a:pPr eaLnBrk="1" hangingPunct="1"/>
            <a:r>
              <a:rPr lang="en-US" altLang="zh-CN" sz="4400" dirty="0">
                <a:solidFill>
                  <a:srgbClr val="19A1FD"/>
                </a:solidFill>
                <a:latin typeface="+mn-lt"/>
                <a:ea typeface="宋体" panose="02010600030101010101" pitchFamily="2" charset="-122"/>
              </a:rPr>
              <a:t>Simulation (1)</a:t>
            </a:r>
            <a:endParaRPr lang="en-US" altLang="zh-CN" sz="4400" dirty="0">
              <a:solidFill>
                <a:srgbClr val="19A1FD"/>
              </a:solidFill>
              <a:latin typeface="+mn-lt"/>
              <a:ea typeface="宋体" panose="02010600030101010101" pitchFamily="2" charset="-122"/>
            </a:endParaRPr>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1344" y="1556792"/>
            <a:ext cx="11712624" cy="360490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normAutofit/>
          </a:bodyPr>
          <a:lstStyle/>
          <a:p>
            <a:pPr eaLnBrk="1" hangingPunct="1"/>
            <a:r>
              <a:rPr lang="en-US" altLang="zh-CN" sz="4400" dirty="0">
                <a:solidFill>
                  <a:srgbClr val="19A1FD"/>
                </a:solidFill>
                <a:latin typeface="+mn-lt"/>
                <a:ea typeface="宋体" panose="02010600030101010101" pitchFamily="2" charset="-122"/>
              </a:rPr>
              <a:t>Experiment Task</a:t>
            </a:r>
            <a:endParaRPr lang="en-US" altLang="zh-CN" sz="4400" dirty="0">
              <a:solidFill>
                <a:srgbClr val="19A1FD"/>
              </a:solidFill>
              <a:latin typeface="+mn-lt"/>
              <a:ea typeface="宋体" panose="02010600030101010101" pitchFamily="2" charset="-122"/>
            </a:endParaRPr>
          </a:p>
        </p:txBody>
      </p:sp>
      <p:sp>
        <p:nvSpPr>
          <p:cNvPr id="7171" name="Rectangle 3"/>
          <p:cNvSpPr>
            <a:spLocks noGrp="1" noChangeArrowheads="1"/>
          </p:cNvSpPr>
          <p:nvPr>
            <p:ph type="body" idx="1"/>
          </p:nvPr>
        </p:nvSpPr>
        <p:spPr/>
        <p:txBody>
          <a:bodyPr/>
          <a:lstStyle/>
          <a:p>
            <a:pPr>
              <a:lnSpc>
                <a:spcPct val="100000"/>
              </a:lnSpc>
              <a:spcBef>
                <a:spcPts val="670"/>
              </a:spcBef>
              <a:buFontTx/>
              <a:buChar char="•"/>
            </a:pPr>
            <a:r>
              <a:rPr lang="en-US" altLang="zh-CN" sz="3200" dirty="0">
                <a:latin typeface="+mn-lt"/>
                <a:ea typeface="宋体" panose="02010600030101010101" pitchFamily="2" charset="-122"/>
              </a:rPr>
              <a:t>Design of Pipelined CPU supporting </a:t>
            </a:r>
            <a:r>
              <a:rPr lang="en-US" altLang="zh-CN" sz="3200" dirty="0" smtClean="0">
                <a:latin typeface="+mn-lt"/>
                <a:ea typeface="宋体" panose="02010600030101010101" pitchFamily="2" charset="-122"/>
              </a:rPr>
              <a:t>exception &amp; interrupt</a:t>
            </a:r>
            <a:r>
              <a:rPr lang="en-US" altLang="zh-CN" sz="3200" dirty="0">
                <a:latin typeface="+mn-lt"/>
                <a:ea typeface="宋体" panose="02010600030101010101" pitchFamily="2" charset="-122"/>
              </a:rPr>
              <a:t>.</a:t>
            </a:r>
            <a:endParaRPr lang="en-US" altLang="zh-CN" sz="3200" dirty="0">
              <a:latin typeface="+mn-lt"/>
              <a:ea typeface="宋体" panose="02010600030101010101" pitchFamily="2" charset="-122"/>
            </a:endParaRPr>
          </a:p>
          <a:p>
            <a:pPr lvl="1">
              <a:spcBef>
                <a:spcPts val="670"/>
              </a:spcBef>
              <a:buFontTx/>
              <a:buChar char="–"/>
            </a:pPr>
            <a:r>
              <a:rPr lang="en-US" altLang="zh-CN" sz="2800" dirty="0">
                <a:latin typeface="+mn-lt"/>
                <a:ea typeface="宋体" panose="02010600030101010101" pitchFamily="2" charset="-122"/>
              </a:rPr>
              <a:t>Design </a:t>
            </a:r>
            <a:r>
              <a:rPr lang="en-US" altLang="zh-CN" sz="2800" dirty="0">
                <a:solidFill>
                  <a:srgbClr val="FF0000"/>
                </a:solidFill>
                <a:latin typeface="+mn-lt"/>
                <a:ea typeface="宋体" panose="02010600030101010101" pitchFamily="2" charset="-122"/>
              </a:rPr>
              <a:t>Exception Unit</a:t>
            </a:r>
            <a:endParaRPr lang="en-US" altLang="zh-CN" sz="2800" dirty="0">
              <a:latin typeface="+mn-lt"/>
              <a:ea typeface="宋体" panose="02010600030101010101" pitchFamily="2" charset="-122"/>
            </a:endParaRPr>
          </a:p>
          <a:p>
            <a:pPr lvl="1">
              <a:spcBef>
                <a:spcPts val="670"/>
              </a:spcBef>
              <a:buFontTx/>
              <a:buChar char="–"/>
            </a:pPr>
            <a:r>
              <a:rPr lang="en-US" altLang="zh-CN" sz="2800" dirty="0">
                <a:latin typeface="+mn-lt"/>
                <a:ea typeface="宋体" panose="02010600030101010101" pitchFamily="2" charset="-122"/>
              </a:rPr>
              <a:t>Design </a:t>
            </a:r>
            <a:r>
              <a:rPr lang="en-US" altLang="zh-CN" sz="2800" dirty="0" err="1">
                <a:solidFill>
                  <a:srgbClr val="FF0000"/>
                </a:solidFill>
                <a:latin typeface="+mn-lt"/>
                <a:ea typeface="宋体" panose="02010600030101010101" pitchFamily="2" charset="-122"/>
              </a:rPr>
              <a:t>datapath</a:t>
            </a:r>
            <a:endParaRPr lang="en-US" altLang="zh-CN" sz="2800" dirty="0">
              <a:latin typeface="+mn-lt"/>
              <a:ea typeface="宋体" panose="02010600030101010101" pitchFamily="2" charset="-122"/>
            </a:endParaRPr>
          </a:p>
          <a:p>
            <a:pPr lvl="1">
              <a:spcBef>
                <a:spcPts val="670"/>
              </a:spcBef>
              <a:buFontTx/>
              <a:buChar char="–"/>
            </a:pPr>
            <a:r>
              <a:rPr lang="en-US" altLang="zh-CN" sz="2800" dirty="0">
                <a:latin typeface="+mn-lt"/>
                <a:ea typeface="宋体" panose="02010600030101010101" pitchFamily="2" charset="-122"/>
              </a:rPr>
              <a:t>Design </a:t>
            </a:r>
            <a:r>
              <a:rPr lang="en-US" altLang="zh-CN" sz="2800" dirty="0" smtClean="0">
                <a:solidFill>
                  <a:srgbClr val="FF0000"/>
                </a:solidFill>
                <a:latin typeface="+mn-lt"/>
                <a:ea typeface="宋体" panose="02010600030101010101" pitchFamily="2" charset="-122"/>
              </a:rPr>
              <a:t>Co-processor &amp; </a:t>
            </a:r>
            <a:r>
              <a:rPr lang="en-US" altLang="zh-CN" sz="2800" dirty="0">
                <a:solidFill>
                  <a:srgbClr val="FF0000"/>
                </a:solidFill>
                <a:latin typeface="+mn-lt"/>
                <a:ea typeface="宋体" panose="02010600030101010101" pitchFamily="2" charset="-122"/>
              </a:rPr>
              <a:t>Controller</a:t>
            </a:r>
            <a:endParaRPr lang="en-US" altLang="zh-CN" sz="2800" dirty="0">
              <a:latin typeface="+mn-lt"/>
              <a:ea typeface="宋体" panose="02010600030101010101" pitchFamily="2" charset="-122"/>
            </a:endParaRPr>
          </a:p>
          <a:p>
            <a:pPr>
              <a:lnSpc>
                <a:spcPct val="100000"/>
              </a:lnSpc>
              <a:spcBef>
                <a:spcPts val="670"/>
              </a:spcBef>
              <a:buFontTx/>
              <a:buChar char="•"/>
            </a:pPr>
            <a:endParaRPr lang="en-US" altLang="zh-CN" sz="3200" dirty="0" smtClean="0">
              <a:solidFill>
                <a:srgbClr val="FF0000"/>
              </a:solidFill>
              <a:latin typeface="+mn-lt"/>
              <a:ea typeface="宋体" panose="02010600030101010101" pitchFamily="2" charset="-122"/>
            </a:endParaRPr>
          </a:p>
          <a:p>
            <a:pPr>
              <a:lnSpc>
                <a:spcPct val="100000"/>
              </a:lnSpc>
              <a:spcBef>
                <a:spcPts val="670"/>
              </a:spcBef>
              <a:buFontTx/>
              <a:buChar char="•"/>
            </a:pPr>
            <a:r>
              <a:rPr lang="en-US" altLang="zh-CN" sz="3200" dirty="0" smtClean="0">
                <a:solidFill>
                  <a:srgbClr val="FF0000"/>
                </a:solidFill>
                <a:latin typeface="+mn-lt"/>
                <a:ea typeface="宋体" panose="02010600030101010101" pitchFamily="2" charset="-122"/>
              </a:rPr>
              <a:t>Verify </a:t>
            </a:r>
            <a:r>
              <a:rPr lang="en-US" altLang="zh-CN" sz="3200" dirty="0">
                <a:solidFill>
                  <a:srgbClr val="FF0000"/>
                </a:solidFill>
                <a:latin typeface="+mn-lt"/>
                <a:ea typeface="宋体" panose="02010600030101010101" pitchFamily="2" charset="-122"/>
              </a:rPr>
              <a:t>the Pipelined CPU with program</a:t>
            </a:r>
            <a:r>
              <a:rPr lang="en-US" altLang="zh-CN" sz="3200" dirty="0">
                <a:latin typeface="+mn-lt"/>
                <a:ea typeface="宋体" panose="02010600030101010101" pitchFamily="2" charset="-122"/>
              </a:rPr>
              <a:t> and observe the execution of program</a:t>
            </a:r>
            <a:endParaRPr lang="en-US" altLang="zh-CN" sz="3200" dirty="0">
              <a:latin typeface="+mn-lt"/>
              <a:ea typeface="宋体" panose="02010600030101010101" pitchFamily="2"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a:bodyPr>
          <a:lstStyle/>
          <a:p>
            <a:pPr eaLnBrk="1" hangingPunct="1"/>
            <a:r>
              <a:rPr lang="en-US" altLang="zh-CN" sz="4400" dirty="0">
                <a:solidFill>
                  <a:srgbClr val="19A1FD"/>
                </a:solidFill>
                <a:latin typeface="+mn-lt"/>
                <a:ea typeface="宋体" panose="02010600030101010101" pitchFamily="2" charset="-122"/>
              </a:rPr>
              <a:t>Simulation </a:t>
            </a:r>
            <a:r>
              <a:rPr lang="en-US" altLang="zh-CN" sz="4400" dirty="0" smtClean="0">
                <a:solidFill>
                  <a:srgbClr val="19A1FD"/>
                </a:solidFill>
                <a:latin typeface="+mn-lt"/>
                <a:ea typeface="宋体" panose="02010600030101010101" pitchFamily="2" charset="-122"/>
              </a:rPr>
              <a:t>(2)</a:t>
            </a:r>
            <a:endParaRPr lang="en-US" altLang="zh-CN" sz="4400" dirty="0">
              <a:solidFill>
                <a:srgbClr val="19A1FD"/>
              </a:solidFill>
              <a:latin typeface="+mn-lt"/>
              <a:ea typeface="宋体" panose="02010600030101010101" pitchFamily="2" charset="-122"/>
            </a:endParaRPr>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1344" y="1628800"/>
            <a:ext cx="11809312" cy="3471002"/>
          </a:xfrm>
          <a:prstGeom prst="rect">
            <a:avLst/>
          </a:prstGeom>
        </p:spPr>
      </p:pic>
      <p:grpSp>
        <p:nvGrpSpPr>
          <p:cNvPr id="13" name="组合 12"/>
          <p:cNvGrpSpPr/>
          <p:nvPr/>
        </p:nvGrpSpPr>
        <p:grpSpPr>
          <a:xfrm>
            <a:off x="2063750" y="3213100"/>
            <a:ext cx="8252460" cy="3507105"/>
            <a:chOff x="3250" y="5060"/>
            <a:chExt cx="12996" cy="5523"/>
          </a:xfrm>
        </p:grpSpPr>
        <p:grpSp>
          <p:nvGrpSpPr>
            <p:cNvPr id="9" name="组合 8"/>
            <p:cNvGrpSpPr/>
            <p:nvPr/>
          </p:nvGrpSpPr>
          <p:grpSpPr>
            <a:xfrm>
              <a:off x="11188" y="5060"/>
              <a:ext cx="5058" cy="4096"/>
              <a:chOff x="11188" y="5060"/>
              <a:chExt cx="5058" cy="4096"/>
            </a:xfrm>
          </p:grpSpPr>
          <p:sp>
            <p:nvSpPr>
              <p:cNvPr id="3" name="圆角矩形 2"/>
              <p:cNvSpPr/>
              <p:nvPr>
                <p:custDataLst>
                  <p:tags r:id="rId2"/>
                </p:custDataLst>
              </p:nvPr>
            </p:nvSpPr>
            <p:spPr>
              <a:xfrm>
                <a:off x="14832" y="5060"/>
                <a:ext cx="1414" cy="680"/>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5" name="直接箭头连接符 4"/>
              <p:cNvCxnSpPr/>
              <p:nvPr/>
            </p:nvCxnSpPr>
            <p:spPr>
              <a:xfrm flipV="1">
                <a:off x="12027" y="5741"/>
                <a:ext cx="2790" cy="2821"/>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6" name="文本框 5"/>
              <p:cNvSpPr txBox="1"/>
              <p:nvPr/>
            </p:nvSpPr>
            <p:spPr>
              <a:xfrm>
                <a:off x="11188" y="8576"/>
                <a:ext cx="1846" cy="580"/>
              </a:xfrm>
              <a:prstGeom prst="rect">
                <a:avLst/>
              </a:prstGeom>
              <a:noFill/>
              <a:ln>
                <a:noFill/>
              </a:ln>
            </p:spPr>
            <p:txBody>
              <a:bodyPr wrap="square" rtlCol="0">
                <a:spAutoFit/>
              </a:bodyPr>
              <a:p>
                <a:r>
                  <a:rPr lang="en-US" altLang="zh-CN">
                    <a:solidFill>
                      <a:srgbClr val="FF0000"/>
                    </a:solidFill>
                  </a:rPr>
                  <a:t>WB: ecall</a:t>
                </a:r>
                <a:endParaRPr lang="en-US" altLang="zh-CN">
                  <a:solidFill>
                    <a:srgbClr val="FF0000"/>
                  </a:solidFill>
                </a:endParaRPr>
              </a:p>
            </p:txBody>
          </p:sp>
        </p:grpSp>
        <p:pic>
          <p:nvPicPr>
            <p:cNvPr id="11" name="图片 10"/>
            <p:cNvPicPr>
              <a:picLocks noChangeAspect="1"/>
            </p:cNvPicPr>
            <p:nvPr>
              <p:custDataLst>
                <p:tags r:id="rId3"/>
              </p:custDataLst>
            </p:nvPr>
          </p:nvPicPr>
          <p:blipFill>
            <a:blip r:embed="rId4"/>
            <a:stretch>
              <a:fillRect/>
            </a:stretch>
          </p:blipFill>
          <p:spPr>
            <a:xfrm>
              <a:off x="3250" y="9143"/>
              <a:ext cx="12450" cy="1440"/>
            </a:xfrm>
            <a:prstGeom prst="rect">
              <a:avLst/>
            </a:prstGeom>
          </p:spPr>
        </p:pic>
      </p:grpSp>
      <p:grpSp>
        <p:nvGrpSpPr>
          <p:cNvPr id="14" name="组合 13"/>
          <p:cNvGrpSpPr/>
          <p:nvPr/>
        </p:nvGrpSpPr>
        <p:grpSpPr>
          <a:xfrm>
            <a:off x="3143885" y="196850"/>
            <a:ext cx="8818245" cy="2656205"/>
            <a:chOff x="4951" y="310"/>
            <a:chExt cx="13887" cy="4183"/>
          </a:xfrm>
        </p:grpSpPr>
        <p:grpSp>
          <p:nvGrpSpPr>
            <p:cNvPr id="10" name="组合 9"/>
            <p:cNvGrpSpPr/>
            <p:nvPr/>
          </p:nvGrpSpPr>
          <p:grpSpPr>
            <a:xfrm>
              <a:off x="14590" y="1431"/>
              <a:ext cx="4249" cy="3062"/>
              <a:chOff x="14590" y="1431"/>
              <a:chExt cx="4249" cy="3062"/>
            </a:xfrm>
          </p:grpSpPr>
          <p:sp>
            <p:nvSpPr>
              <p:cNvPr id="4" name="圆角矩形 3"/>
              <p:cNvSpPr/>
              <p:nvPr>
                <p:custDataLst>
                  <p:tags r:id="rId5"/>
                </p:custDataLst>
              </p:nvPr>
            </p:nvSpPr>
            <p:spPr>
              <a:xfrm>
                <a:off x="17425" y="3813"/>
                <a:ext cx="1414" cy="680"/>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箭头连接符 6"/>
              <p:cNvCxnSpPr/>
              <p:nvPr>
                <p:custDataLst>
                  <p:tags r:id="rId6"/>
                </p:custDataLst>
              </p:nvPr>
            </p:nvCxnSpPr>
            <p:spPr>
              <a:xfrm>
                <a:off x="15270" y="1998"/>
                <a:ext cx="2109" cy="1814"/>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8" name="文本框 7"/>
              <p:cNvSpPr txBox="1"/>
              <p:nvPr>
                <p:custDataLst>
                  <p:tags r:id="rId7"/>
                </p:custDataLst>
              </p:nvPr>
            </p:nvSpPr>
            <p:spPr>
              <a:xfrm>
                <a:off x="14590" y="1431"/>
                <a:ext cx="1012" cy="481"/>
              </a:xfrm>
              <a:prstGeom prst="rect">
                <a:avLst/>
              </a:prstGeom>
              <a:noFill/>
              <a:ln>
                <a:noFill/>
              </a:ln>
            </p:spPr>
            <p:txBody>
              <a:bodyPr wrap="square" rtlCol="0">
                <a:noAutofit/>
              </a:bodyPr>
              <a:p>
                <a:r>
                  <a:rPr lang="en-US" altLang="zh-CN">
                    <a:solidFill>
                      <a:srgbClr val="FF0000"/>
                    </a:solidFill>
                  </a:rPr>
                  <a:t>trap</a:t>
                </a:r>
                <a:endParaRPr lang="en-US" altLang="zh-CN">
                  <a:solidFill>
                    <a:srgbClr val="FF0000"/>
                  </a:solidFill>
                </a:endParaRPr>
              </a:p>
              <a:p>
                <a:endParaRPr lang="en-US" altLang="zh-CN">
                  <a:solidFill>
                    <a:srgbClr val="FF0000"/>
                  </a:solidFill>
                </a:endParaRPr>
              </a:p>
            </p:txBody>
          </p:sp>
        </p:grpSp>
        <p:pic>
          <p:nvPicPr>
            <p:cNvPr id="12" name="图片 11"/>
            <p:cNvPicPr>
              <a:picLocks noChangeAspect="1"/>
            </p:cNvPicPr>
            <p:nvPr>
              <p:custDataLst>
                <p:tags r:id="rId8"/>
              </p:custDataLst>
            </p:nvPr>
          </p:nvPicPr>
          <p:blipFill>
            <a:blip r:embed="rId9"/>
            <a:stretch>
              <a:fillRect/>
            </a:stretch>
          </p:blipFill>
          <p:spPr>
            <a:xfrm>
              <a:off x="4951" y="310"/>
              <a:ext cx="13500" cy="1035"/>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a:bodyPr>
          <a:lstStyle/>
          <a:p>
            <a:pPr eaLnBrk="1" hangingPunct="1"/>
            <a:r>
              <a:rPr lang="en-US" altLang="zh-CN" sz="4400" dirty="0">
                <a:solidFill>
                  <a:srgbClr val="19A1FD"/>
                </a:solidFill>
                <a:latin typeface="+mn-lt"/>
                <a:ea typeface="宋体" panose="02010600030101010101" pitchFamily="2" charset="-122"/>
              </a:rPr>
              <a:t>Simulation </a:t>
            </a:r>
            <a:r>
              <a:rPr lang="en-US" altLang="zh-CN" sz="4400" dirty="0" smtClean="0">
                <a:solidFill>
                  <a:srgbClr val="19A1FD"/>
                </a:solidFill>
                <a:latin typeface="+mn-lt"/>
                <a:ea typeface="宋体" panose="02010600030101010101" pitchFamily="2" charset="-122"/>
              </a:rPr>
              <a:t>(3)</a:t>
            </a:r>
            <a:endParaRPr lang="en-US" altLang="zh-CN" sz="4400" dirty="0">
              <a:solidFill>
                <a:srgbClr val="19A1FD"/>
              </a:solidFill>
              <a:latin typeface="+mn-lt"/>
              <a:ea typeface="宋体" panose="02010600030101010101" pitchFamily="2" charset="-122"/>
            </a:endParaRPr>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4016" y="1669820"/>
            <a:ext cx="11928648" cy="3442362"/>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a:bodyPr>
          <a:lstStyle/>
          <a:p>
            <a:pPr eaLnBrk="1" hangingPunct="1"/>
            <a:r>
              <a:rPr lang="en-US" altLang="zh-CN" sz="4400" dirty="0">
                <a:solidFill>
                  <a:srgbClr val="19A1FD"/>
                </a:solidFill>
                <a:latin typeface="+mn-lt"/>
                <a:ea typeface="宋体" panose="02010600030101010101" pitchFamily="2" charset="-122"/>
              </a:rPr>
              <a:t>Simulation </a:t>
            </a:r>
            <a:r>
              <a:rPr lang="en-US" altLang="zh-CN" sz="4400" dirty="0" smtClean="0">
                <a:solidFill>
                  <a:srgbClr val="19A1FD"/>
                </a:solidFill>
                <a:latin typeface="+mn-lt"/>
                <a:ea typeface="宋体" panose="02010600030101010101" pitchFamily="2" charset="-122"/>
              </a:rPr>
              <a:t>(4)</a:t>
            </a:r>
            <a:endParaRPr lang="en-US" altLang="zh-CN" sz="4400" dirty="0">
              <a:solidFill>
                <a:srgbClr val="19A1FD"/>
              </a:solidFill>
              <a:latin typeface="+mn-lt"/>
              <a:ea typeface="宋体" panose="02010600030101010101" pitchFamily="2" charset="-122"/>
            </a:endParaRPr>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4016" y="1648032"/>
            <a:ext cx="11928648" cy="3484998"/>
          </a:xfrm>
          <a:prstGeom prst="rect">
            <a:avLst/>
          </a:prstGeom>
        </p:spPr>
      </p:pic>
      <p:grpSp>
        <p:nvGrpSpPr>
          <p:cNvPr id="15" name="组合 14"/>
          <p:cNvGrpSpPr/>
          <p:nvPr/>
        </p:nvGrpSpPr>
        <p:grpSpPr>
          <a:xfrm>
            <a:off x="0" y="2709545"/>
            <a:ext cx="8505190" cy="3919855"/>
            <a:chOff x="0" y="4267"/>
            <a:chExt cx="13394" cy="6173"/>
          </a:xfrm>
        </p:grpSpPr>
        <p:grpSp>
          <p:nvGrpSpPr>
            <p:cNvPr id="9" name="组合 8"/>
            <p:cNvGrpSpPr/>
            <p:nvPr/>
          </p:nvGrpSpPr>
          <p:grpSpPr>
            <a:xfrm rot="0">
              <a:off x="1435" y="4267"/>
              <a:ext cx="4476" cy="5229"/>
              <a:chOff x="11770" y="5060"/>
              <a:chExt cx="4476" cy="5229"/>
            </a:xfrm>
          </p:grpSpPr>
          <p:sp>
            <p:nvSpPr>
              <p:cNvPr id="3" name="圆角矩形 2"/>
              <p:cNvSpPr/>
              <p:nvPr>
                <p:custDataLst>
                  <p:tags r:id="rId2"/>
                </p:custDataLst>
              </p:nvPr>
            </p:nvSpPr>
            <p:spPr>
              <a:xfrm>
                <a:off x="14832" y="5060"/>
                <a:ext cx="1414" cy="680"/>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5" name="直接箭头连接符 4"/>
              <p:cNvCxnSpPr/>
              <p:nvPr>
                <p:custDataLst>
                  <p:tags r:id="rId3"/>
                </p:custDataLst>
              </p:nvPr>
            </p:nvCxnSpPr>
            <p:spPr>
              <a:xfrm flipV="1">
                <a:off x="12791" y="5741"/>
                <a:ext cx="2026" cy="3854"/>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6" name="文本框 5"/>
              <p:cNvSpPr txBox="1"/>
              <p:nvPr>
                <p:custDataLst>
                  <p:tags r:id="rId4"/>
                </p:custDataLst>
              </p:nvPr>
            </p:nvSpPr>
            <p:spPr>
              <a:xfrm>
                <a:off x="11770" y="9709"/>
                <a:ext cx="2425" cy="580"/>
              </a:xfrm>
              <a:prstGeom prst="rect">
                <a:avLst/>
              </a:prstGeom>
              <a:noFill/>
              <a:ln>
                <a:noFill/>
              </a:ln>
            </p:spPr>
            <p:txBody>
              <a:bodyPr wrap="square" rtlCol="0">
                <a:spAutoFit/>
              </a:bodyPr>
              <a:p>
                <a:r>
                  <a:rPr lang="en-US" altLang="zh-CN">
                    <a:solidFill>
                      <a:srgbClr val="FF0000"/>
                    </a:solidFill>
                  </a:rPr>
                  <a:t>MEM: mret</a:t>
                </a:r>
                <a:endParaRPr lang="en-US" altLang="zh-CN">
                  <a:solidFill>
                    <a:srgbClr val="FF0000"/>
                  </a:solidFill>
                </a:endParaRPr>
              </a:p>
            </p:txBody>
          </p:sp>
        </p:grpSp>
        <p:pic>
          <p:nvPicPr>
            <p:cNvPr id="12" name="图片 11"/>
            <p:cNvPicPr>
              <a:picLocks noChangeAspect="1"/>
            </p:cNvPicPr>
            <p:nvPr>
              <p:custDataLst>
                <p:tags r:id="rId5"/>
              </p:custDataLst>
            </p:nvPr>
          </p:nvPicPr>
          <p:blipFill>
            <a:blip r:embed="rId6"/>
            <a:stretch>
              <a:fillRect/>
            </a:stretch>
          </p:blipFill>
          <p:spPr>
            <a:xfrm>
              <a:off x="0" y="9496"/>
              <a:ext cx="13395" cy="945"/>
            </a:xfrm>
            <a:prstGeom prst="rect">
              <a:avLst/>
            </a:prstGeom>
          </p:spPr>
        </p:pic>
      </p:grpSp>
      <p:grpSp>
        <p:nvGrpSpPr>
          <p:cNvPr id="16" name="组合 15"/>
          <p:cNvGrpSpPr/>
          <p:nvPr/>
        </p:nvGrpSpPr>
        <p:grpSpPr>
          <a:xfrm>
            <a:off x="2711450" y="158115"/>
            <a:ext cx="6381750" cy="2551430"/>
            <a:chOff x="4270" y="249"/>
            <a:chExt cx="10050" cy="4018"/>
          </a:xfrm>
        </p:grpSpPr>
        <p:grpSp>
          <p:nvGrpSpPr>
            <p:cNvPr id="4" name="组合 3"/>
            <p:cNvGrpSpPr/>
            <p:nvPr/>
          </p:nvGrpSpPr>
          <p:grpSpPr>
            <a:xfrm rot="0">
              <a:off x="5744" y="1205"/>
              <a:ext cx="3105" cy="3063"/>
              <a:chOff x="14832" y="2677"/>
              <a:chExt cx="3105" cy="3063"/>
            </a:xfrm>
          </p:grpSpPr>
          <p:sp>
            <p:nvSpPr>
              <p:cNvPr id="7" name="圆角矩形 6"/>
              <p:cNvSpPr/>
              <p:nvPr>
                <p:custDataLst>
                  <p:tags r:id="rId7"/>
                </p:custDataLst>
              </p:nvPr>
            </p:nvSpPr>
            <p:spPr>
              <a:xfrm>
                <a:off x="14832" y="5060"/>
                <a:ext cx="1414" cy="680"/>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8" name="直接箭头连接符 7"/>
              <p:cNvCxnSpPr>
                <a:endCxn id="7" idx="0"/>
              </p:cNvCxnSpPr>
              <p:nvPr>
                <p:custDataLst>
                  <p:tags r:id="rId8"/>
                </p:custDataLst>
              </p:nvPr>
            </p:nvCxnSpPr>
            <p:spPr>
              <a:xfrm flipH="1">
                <a:off x="15539" y="3244"/>
                <a:ext cx="540" cy="1816"/>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10" name="文本框 9"/>
              <p:cNvSpPr txBox="1"/>
              <p:nvPr>
                <p:custDataLst>
                  <p:tags r:id="rId9"/>
                </p:custDataLst>
              </p:nvPr>
            </p:nvSpPr>
            <p:spPr>
              <a:xfrm>
                <a:off x="15512" y="2677"/>
                <a:ext cx="2425" cy="1016"/>
              </a:xfrm>
              <a:prstGeom prst="rect">
                <a:avLst/>
              </a:prstGeom>
              <a:noFill/>
              <a:ln>
                <a:noFill/>
              </a:ln>
            </p:spPr>
            <p:txBody>
              <a:bodyPr wrap="square" rtlCol="0">
                <a:spAutoFit/>
              </a:bodyPr>
              <a:p>
                <a:r>
                  <a:rPr lang="en-US" altLang="zh-CN">
                    <a:solidFill>
                      <a:srgbClr val="FF0000"/>
                    </a:solidFill>
                  </a:rPr>
                  <a:t>ecall next</a:t>
                </a:r>
                <a:endParaRPr lang="en-US" altLang="zh-CN">
                  <a:solidFill>
                    <a:srgbClr val="FF0000"/>
                  </a:solidFill>
                </a:endParaRPr>
              </a:p>
              <a:p>
                <a:endParaRPr lang="en-US" altLang="zh-CN">
                  <a:solidFill>
                    <a:srgbClr val="FF0000"/>
                  </a:solidFill>
                </a:endParaRPr>
              </a:p>
            </p:txBody>
          </p:sp>
        </p:grpSp>
        <p:pic>
          <p:nvPicPr>
            <p:cNvPr id="14" name="图片 13"/>
            <p:cNvPicPr>
              <a:picLocks noChangeAspect="1"/>
            </p:cNvPicPr>
            <p:nvPr>
              <p:custDataLst>
                <p:tags r:id="rId10"/>
              </p:custDataLst>
            </p:nvPr>
          </p:nvPicPr>
          <p:blipFill>
            <a:blip r:embed="rId11"/>
            <a:stretch>
              <a:fillRect/>
            </a:stretch>
          </p:blipFill>
          <p:spPr>
            <a:xfrm>
              <a:off x="4270" y="249"/>
              <a:ext cx="10050" cy="934"/>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a:bodyPr>
          <a:lstStyle/>
          <a:p>
            <a:pPr eaLnBrk="1" hangingPunct="1"/>
            <a:r>
              <a:rPr lang="en-US" altLang="zh-CN" sz="4400" dirty="0">
                <a:solidFill>
                  <a:srgbClr val="19A1FD"/>
                </a:solidFill>
                <a:latin typeface="+mn-lt"/>
                <a:ea typeface="宋体" panose="02010600030101010101" pitchFamily="2" charset="-122"/>
              </a:rPr>
              <a:t>Simulation </a:t>
            </a:r>
            <a:r>
              <a:rPr lang="en-US" altLang="zh-CN" sz="4400" dirty="0" smtClean="0">
                <a:solidFill>
                  <a:srgbClr val="19A1FD"/>
                </a:solidFill>
                <a:latin typeface="+mn-lt"/>
                <a:ea typeface="宋体" panose="02010600030101010101" pitchFamily="2" charset="-122"/>
              </a:rPr>
              <a:t>(4)</a:t>
            </a:r>
            <a:endParaRPr lang="en-US" altLang="zh-CN" sz="4400" dirty="0">
              <a:solidFill>
                <a:srgbClr val="19A1FD"/>
              </a:solidFill>
              <a:latin typeface="+mn-lt"/>
              <a:ea typeface="宋体" panose="02010600030101010101" pitchFamily="2" charset="-122"/>
            </a:endParaRPr>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4016" y="1648032"/>
            <a:ext cx="11928648" cy="3484998"/>
          </a:xfrm>
          <a:prstGeom prst="rect">
            <a:avLst/>
          </a:prstGeom>
        </p:spPr>
      </p:pic>
      <p:grpSp>
        <p:nvGrpSpPr>
          <p:cNvPr id="9" name="组合 8"/>
          <p:cNvGrpSpPr/>
          <p:nvPr/>
        </p:nvGrpSpPr>
        <p:grpSpPr>
          <a:xfrm rot="0">
            <a:off x="911225" y="2709545"/>
            <a:ext cx="2842260" cy="3320415"/>
            <a:chOff x="11770" y="5060"/>
            <a:chExt cx="4476" cy="5229"/>
          </a:xfrm>
        </p:grpSpPr>
        <p:sp>
          <p:nvSpPr>
            <p:cNvPr id="3" name="圆角矩形 2"/>
            <p:cNvSpPr/>
            <p:nvPr>
              <p:custDataLst>
                <p:tags r:id="rId2"/>
              </p:custDataLst>
            </p:nvPr>
          </p:nvSpPr>
          <p:spPr>
            <a:xfrm>
              <a:off x="14832" y="5060"/>
              <a:ext cx="1414" cy="680"/>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5" name="直接箭头连接符 4"/>
            <p:cNvCxnSpPr/>
            <p:nvPr>
              <p:custDataLst>
                <p:tags r:id="rId3"/>
              </p:custDataLst>
            </p:nvPr>
          </p:nvCxnSpPr>
          <p:spPr>
            <a:xfrm flipV="1">
              <a:off x="12791" y="5741"/>
              <a:ext cx="2026" cy="3854"/>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6" name="文本框 5"/>
            <p:cNvSpPr txBox="1"/>
            <p:nvPr>
              <p:custDataLst>
                <p:tags r:id="rId4"/>
              </p:custDataLst>
            </p:nvPr>
          </p:nvSpPr>
          <p:spPr>
            <a:xfrm>
              <a:off x="11770" y="9709"/>
              <a:ext cx="2425" cy="580"/>
            </a:xfrm>
            <a:prstGeom prst="rect">
              <a:avLst/>
            </a:prstGeom>
            <a:noFill/>
            <a:ln>
              <a:noFill/>
            </a:ln>
          </p:spPr>
          <p:txBody>
            <a:bodyPr wrap="square" rtlCol="0">
              <a:spAutoFit/>
            </a:bodyPr>
            <a:p>
              <a:r>
                <a:rPr lang="en-US" altLang="zh-CN">
                  <a:solidFill>
                    <a:srgbClr val="FF0000"/>
                  </a:solidFill>
                </a:rPr>
                <a:t>MEM: mret</a:t>
              </a:r>
              <a:endParaRPr lang="en-US" altLang="zh-CN">
                <a:solidFill>
                  <a:srgbClr val="FF0000"/>
                </a:solidFill>
              </a:endParaRPr>
            </a:p>
          </p:txBody>
        </p:sp>
      </p:grpSp>
      <p:grpSp>
        <p:nvGrpSpPr>
          <p:cNvPr id="4" name="组合 3"/>
          <p:cNvGrpSpPr/>
          <p:nvPr/>
        </p:nvGrpSpPr>
        <p:grpSpPr>
          <a:xfrm rot="0">
            <a:off x="3647440" y="765175"/>
            <a:ext cx="1971675" cy="1945005"/>
            <a:chOff x="14832" y="2677"/>
            <a:chExt cx="3105" cy="3063"/>
          </a:xfrm>
        </p:grpSpPr>
        <p:sp>
          <p:nvSpPr>
            <p:cNvPr id="7" name="圆角矩形 6"/>
            <p:cNvSpPr/>
            <p:nvPr>
              <p:custDataLst>
                <p:tags r:id="rId5"/>
              </p:custDataLst>
            </p:nvPr>
          </p:nvSpPr>
          <p:spPr>
            <a:xfrm>
              <a:off x="14832" y="5060"/>
              <a:ext cx="1414" cy="680"/>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8" name="直接箭头连接符 7"/>
            <p:cNvCxnSpPr>
              <a:endCxn id="7" idx="0"/>
            </p:cNvCxnSpPr>
            <p:nvPr>
              <p:custDataLst>
                <p:tags r:id="rId6"/>
              </p:custDataLst>
            </p:nvPr>
          </p:nvCxnSpPr>
          <p:spPr>
            <a:xfrm flipH="1">
              <a:off x="15539" y="3244"/>
              <a:ext cx="540" cy="1816"/>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10" name="文本框 9"/>
            <p:cNvSpPr txBox="1"/>
            <p:nvPr>
              <p:custDataLst>
                <p:tags r:id="rId7"/>
              </p:custDataLst>
            </p:nvPr>
          </p:nvSpPr>
          <p:spPr>
            <a:xfrm>
              <a:off x="15512" y="2677"/>
              <a:ext cx="2425" cy="1016"/>
            </a:xfrm>
            <a:prstGeom prst="rect">
              <a:avLst/>
            </a:prstGeom>
            <a:noFill/>
            <a:ln>
              <a:noFill/>
            </a:ln>
          </p:spPr>
          <p:txBody>
            <a:bodyPr wrap="square" rtlCol="0">
              <a:spAutoFit/>
            </a:bodyPr>
            <a:p>
              <a:r>
                <a:rPr lang="en-US" altLang="zh-CN">
                  <a:solidFill>
                    <a:srgbClr val="FF0000"/>
                  </a:solidFill>
                </a:rPr>
                <a:t>ecall next</a:t>
              </a:r>
              <a:endParaRPr lang="en-US" altLang="zh-CN">
                <a:solidFill>
                  <a:srgbClr val="FF0000"/>
                </a:solidFill>
              </a:endParaRPr>
            </a:p>
            <a:p>
              <a:endParaRPr lang="en-US" altLang="zh-CN">
                <a:solidFill>
                  <a:srgbClr val="FF0000"/>
                </a:solidFill>
              </a:endParaRPr>
            </a:p>
          </p:txBody>
        </p:sp>
      </p:grpSp>
      <p:grpSp>
        <p:nvGrpSpPr>
          <p:cNvPr id="22" name="组合 21"/>
          <p:cNvGrpSpPr/>
          <p:nvPr/>
        </p:nvGrpSpPr>
        <p:grpSpPr>
          <a:xfrm>
            <a:off x="3143885" y="107950"/>
            <a:ext cx="8572500" cy="2601595"/>
            <a:chOff x="4951" y="170"/>
            <a:chExt cx="13500" cy="4097"/>
          </a:xfrm>
        </p:grpSpPr>
        <p:grpSp>
          <p:nvGrpSpPr>
            <p:cNvPr id="17" name="组合 16"/>
            <p:cNvGrpSpPr/>
            <p:nvPr/>
          </p:nvGrpSpPr>
          <p:grpSpPr>
            <a:xfrm rot="0">
              <a:off x="14930" y="1205"/>
              <a:ext cx="3105" cy="3063"/>
              <a:chOff x="14832" y="2677"/>
              <a:chExt cx="3105" cy="3063"/>
            </a:xfrm>
          </p:grpSpPr>
          <p:sp>
            <p:nvSpPr>
              <p:cNvPr id="18" name="圆角矩形 17"/>
              <p:cNvSpPr/>
              <p:nvPr>
                <p:custDataLst>
                  <p:tags r:id="rId8"/>
                </p:custDataLst>
              </p:nvPr>
            </p:nvSpPr>
            <p:spPr>
              <a:xfrm>
                <a:off x="14832" y="5060"/>
                <a:ext cx="1414" cy="680"/>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9" name="直接箭头连接符 18"/>
              <p:cNvCxnSpPr>
                <a:endCxn id="18" idx="0"/>
              </p:cNvCxnSpPr>
              <p:nvPr>
                <p:custDataLst>
                  <p:tags r:id="rId9"/>
                </p:custDataLst>
              </p:nvPr>
            </p:nvCxnSpPr>
            <p:spPr>
              <a:xfrm flipH="1">
                <a:off x="15539" y="3244"/>
                <a:ext cx="540" cy="1816"/>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20" name="文本框 19"/>
              <p:cNvSpPr txBox="1"/>
              <p:nvPr>
                <p:custDataLst>
                  <p:tags r:id="rId10"/>
                </p:custDataLst>
              </p:nvPr>
            </p:nvSpPr>
            <p:spPr>
              <a:xfrm>
                <a:off x="15512" y="2677"/>
                <a:ext cx="2425" cy="580"/>
              </a:xfrm>
              <a:prstGeom prst="rect">
                <a:avLst/>
              </a:prstGeom>
              <a:noFill/>
              <a:ln>
                <a:noFill/>
              </a:ln>
            </p:spPr>
            <p:txBody>
              <a:bodyPr wrap="square" rtlCol="0">
                <a:spAutoFit/>
              </a:bodyPr>
              <a:p>
                <a:r>
                  <a:rPr lang="en-US" altLang="zh-CN">
                    <a:solidFill>
                      <a:srgbClr val="FF0000"/>
                    </a:solidFill>
                  </a:rPr>
                  <a:t>trap</a:t>
                </a:r>
                <a:endParaRPr lang="en-US" altLang="zh-CN">
                  <a:solidFill>
                    <a:srgbClr val="FF0000"/>
                  </a:solidFill>
                </a:endParaRPr>
              </a:p>
            </p:txBody>
          </p:sp>
        </p:grpSp>
        <p:pic>
          <p:nvPicPr>
            <p:cNvPr id="21" name="图片 20"/>
            <p:cNvPicPr>
              <a:picLocks noChangeAspect="1"/>
            </p:cNvPicPr>
            <p:nvPr>
              <p:custDataLst>
                <p:tags r:id="rId11"/>
              </p:custDataLst>
            </p:nvPr>
          </p:nvPicPr>
          <p:blipFill>
            <a:blip r:embed="rId12"/>
            <a:stretch>
              <a:fillRect/>
            </a:stretch>
          </p:blipFill>
          <p:spPr>
            <a:xfrm>
              <a:off x="4951" y="170"/>
              <a:ext cx="13500" cy="1035"/>
            </a:xfrm>
            <a:prstGeom prst="rect">
              <a:avLst/>
            </a:prstGeom>
          </p:spPr>
        </p:pic>
      </p:grpSp>
      <p:grpSp>
        <p:nvGrpSpPr>
          <p:cNvPr id="24" name="组合 23"/>
          <p:cNvGrpSpPr/>
          <p:nvPr/>
        </p:nvGrpSpPr>
        <p:grpSpPr>
          <a:xfrm>
            <a:off x="3287395" y="3140710"/>
            <a:ext cx="8114030" cy="3622040"/>
            <a:chOff x="5177" y="4946"/>
            <a:chExt cx="12778" cy="5704"/>
          </a:xfrm>
        </p:grpSpPr>
        <p:grpSp>
          <p:nvGrpSpPr>
            <p:cNvPr id="11" name="组合 10"/>
            <p:cNvGrpSpPr/>
            <p:nvPr/>
          </p:nvGrpSpPr>
          <p:grpSpPr>
            <a:xfrm rot="0">
              <a:off x="9260" y="4946"/>
              <a:ext cx="4476" cy="4323"/>
              <a:chOff x="11770" y="5060"/>
              <a:chExt cx="4476" cy="4323"/>
            </a:xfrm>
          </p:grpSpPr>
          <p:sp>
            <p:nvSpPr>
              <p:cNvPr id="13" name="圆角矩形 12"/>
              <p:cNvSpPr/>
              <p:nvPr>
                <p:custDataLst>
                  <p:tags r:id="rId13"/>
                </p:custDataLst>
              </p:nvPr>
            </p:nvSpPr>
            <p:spPr>
              <a:xfrm>
                <a:off x="14832" y="5060"/>
                <a:ext cx="1414" cy="680"/>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5" name="直接箭头连接符 14"/>
              <p:cNvCxnSpPr/>
              <p:nvPr>
                <p:custDataLst>
                  <p:tags r:id="rId14"/>
                </p:custDataLst>
              </p:nvPr>
            </p:nvCxnSpPr>
            <p:spPr>
              <a:xfrm flipV="1">
                <a:off x="13244" y="5741"/>
                <a:ext cx="1573" cy="2948"/>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16" name="文本框 15"/>
              <p:cNvSpPr txBox="1"/>
              <p:nvPr>
                <p:custDataLst>
                  <p:tags r:id="rId15"/>
                </p:custDataLst>
              </p:nvPr>
            </p:nvSpPr>
            <p:spPr>
              <a:xfrm>
                <a:off x="11770" y="8803"/>
                <a:ext cx="4228" cy="580"/>
              </a:xfrm>
              <a:prstGeom prst="rect">
                <a:avLst/>
              </a:prstGeom>
              <a:noFill/>
              <a:ln>
                <a:noFill/>
              </a:ln>
            </p:spPr>
            <p:txBody>
              <a:bodyPr wrap="square" rtlCol="0">
                <a:spAutoFit/>
              </a:bodyPr>
              <a:p>
                <a:r>
                  <a:rPr lang="en-US" altLang="zh-CN">
                    <a:solidFill>
                      <a:srgbClr val="FF0000"/>
                    </a:solidFill>
                  </a:rPr>
                  <a:t>WB: illegal inst</a:t>
                </a:r>
                <a:endParaRPr lang="en-US" altLang="zh-CN">
                  <a:solidFill>
                    <a:srgbClr val="FF0000"/>
                  </a:solidFill>
                </a:endParaRPr>
              </a:p>
            </p:txBody>
          </p:sp>
        </p:grpSp>
        <p:pic>
          <p:nvPicPr>
            <p:cNvPr id="23" name="图片 22"/>
            <p:cNvPicPr>
              <a:picLocks noChangeAspect="1"/>
            </p:cNvPicPr>
            <p:nvPr>
              <p:custDataLst>
                <p:tags r:id="rId16"/>
              </p:custDataLst>
            </p:nvPr>
          </p:nvPicPr>
          <p:blipFill>
            <a:blip r:embed="rId17"/>
            <a:stretch>
              <a:fillRect/>
            </a:stretch>
          </p:blipFill>
          <p:spPr>
            <a:xfrm>
              <a:off x="5177" y="9256"/>
              <a:ext cx="12778" cy="1395"/>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down)">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a:bodyPr>
          <a:lstStyle/>
          <a:p>
            <a:pPr eaLnBrk="1" hangingPunct="1"/>
            <a:r>
              <a:rPr lang="en-US" altLang="zh-CN" sz="4400" dirty="0">
                <a:solidFill>
                  <a:srgbClr val="19A1FD"/>
                </a:solidFill>
                <a:latin typeface="+mn-lt"/>
                <a:ea typeface="宋体" panose="02010600030101010101" pitchFamily="2" charset="-122"/>
              </a:rPr>
              <a:t>Simulation </a:t>
            </a:r>
            <a:r>
              <a:rPr lang="en-US" altLang="zh-CN" sz="4400" dirty="0" smtClean="0">
                <a:solidFill>
                  <a:srgbClr val="19A1FD"/>
                </a:solidFill>
                <a:latin typeface="+mn-lt"/>
                <a:ea typeface="宋体" panose="02010600030101010101" pitchFamily="2" charset="-122"/>
              </a:rPr>
              <a:t>(5)</a:t>
            </a:r>
            <a:endParaRPr lang="en-US" altLang="zh-CN" sz="4400" dirty="0">
              <a:solidFill>
                <a:srgbClr val="19A1FD"/>
              </a:solidFill>
              <a:latin typeface="+mn-lt"/>
              <a:ea typeface="宋体" panose="02010600030101010101" pitchFamily="2" charset="-122"/>
            </a:endParaRPr>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4016" y="1670799"/>
            <a:ext cx="11856640" cy="3419677"/>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a:bodyPr>
          <a:lstStyle/>
          <a:p>
            <a:pPr eaLnBrk="1" hangingPunct="1"/>
            <a:r>
              <a:rPr lang="en-US" altLang="zh-CN" sz="4400" dirty="0">
                <a:solidFill>
                  <a:srgbClr val="19A1FD"/>
                </a:solidFill>
                <a:latin typeface="+mn-lt"/>
                <a:ea typeface="宋体" panose="02010600030101010101" pitchFamily="2" charset="-122"/>
              </a:rPr>
              <a:t>Simulation </a:t>
            </a:r>
            <a:r>
              <a:rPr lang="en-US" altLang="zh-CN" sz="4400" dirty="0" smtClean="0">
                <a:solidFill>
                  <a:srgbClr val="19A1FD"/>
                </a:solidFill>
                <a:latin typeface="+mn-lt"/>
                <a:ea typeface="宋体" panose="02010600030101010101" pitchFamily="2" charset="-122"/>
              </a:rPr>
              <a:t>(6)</a:t>
            </a:r>
            <a:endParaRPr lang="en-US" altLang="zh-CN" sz="4400" dirty="0">
              <a:solidFill>
                <a:srgbClr val="19A1FD"/>
              </a:solidFill>
              <a:latin typeface="+mn-lt"/>
              <a:ea typeface="宋体" panose="02010600030101010101" pitchFamily="2" charset="-122"/>
            </a:endParaRPr>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4016" y="1681955"/>
            <a:ext cx="11928648" cy="3418616"/>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a:bodyPr>
          <a:lstStyle/>
          <a:p>
            <a:pPr eaLnBrk="1" hangingPunct="1"/>
            <a:r>
              <a:rPr lang="en-US" altLang="zh-CN" sz="4400" dirty="0">
                <a:solidFill>
                  <a:srgbClr val="19A1FD"/>
                </a:solidFill>
                <a:latin typeface="+mn-lt"/>
                <a:ea typeface="宋体" panose="02010600030101010101" pitchFamily="2" charset="-122"/>
              </a:rPr>
              <a:t>Simulation </a:t>
            </a:r>
            <a:r>
              <a:rPr lang="en-US" altLang="zh-CN" sz="4400" dirty="0" smtClean="0">
                <a:solidFill>
                  <a:srgbClr val="19A1FD"/>
                </a:solidFill>
                <a:latin typeface="+mn-lt"/>
                <a:ea typeface="宋体" panose="02010600030101010101" pitchFamily="2" charset="-122"/>
              </a:rPr>
              <a:t>(7)</a:t>
            </a:r>
            <a:endParaRPr lang="en-US" altLang="zh-CN" sz="4400" dirty="0">
              <a:solidFill>
                <a:srgbClr val="19A1FD"/>
              </a:solidFill>
              <a:latin typeface="+mn-lt"/>
              <a:ea typeface="宋体" panose="02010600030101010101" pitchFamily="2" charset="-122"/>
            </a:endParaRPr>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4016" y="1556792"/>
            <a:ext cx="11928648" cy="3412919"/>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a:bodyPr>
          <a:lstStyle/>
          <a:p>
            <a:pPr eaLnBrk="1" hangingPunct="1"/>
            <a:r>
              <a:rPr lang="en-US" altLang="zh-CN" sz="4400" dirty="0">
                <a:solidFill>
                  <a:srgbClr val="19A1FD"/>
                </a:solidFill>
                <a:latin typeface="+mn-lt"/>
                <a:ea typeface="宋体" panose="02010600030101010101" pitchFamily="2" charset="-122"/>
              </a:rPr>
              <a:t>Simulation </a:t>
            </a:r>
            <a:r>
              <a:rPr lang="en-US" altLang="zh-CN" sz="4400" dirty="0" smtClean="0">
                <a:solidFill>
                  <a:srgbClr val="19A1FD"/>
                </a:solidFill>
                <a:latin typeface="+mn-lt"/>
                <a:ea typeface="宋体" panose="02010600030101010101" pitchFamily="2" charset="-122"/>
              </a:rPr>
              <a:t>(8)</a:t>
            </a:r>
            <a:endParaRPr lang="en-US" altLang="zh-CN" sz="4400" dirty="0">
              <a:solidFill>
                <a:srgbClr val="19A1FD"/>
              </a:solidFill>
              <a:latin typeface="+mn-lt"/>
              <a:ea typeface="宋体" panose="02010600030101010101" pitchFamily="2" charset="-122"/>
            </a:endParaRPr>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2008" y="1484784"/>
            <a:ext cx="11928648" cy="3455469"/>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a:bodyPr>
          <a:lstStyle/>
          <a:p>
            <a:pPr eaLnBrk="1" hangingPunct="1"/>
            <a:r>
              <a:rPr lang="en-US" altLang="zh-CN" sz="4400" dirty="0">
                <a:solidFill>
                  <a:srgbClr val="19A1FD"/>
                </a:solidFill>
                <a:latin typeface="+mn-lt"/>
                <a:ea typeface="宋体" panose="02010600030101010101" pitchFamily="2" charset="-122"/>
              </a:rPr>
              <a:t>Simulation </a:t>
            </a:r>
            <a:r>
              <a:rPr lang="en-US" altLang="zh-CN" sz="4400" dirty="0" smtClean="0">
                <a:solidFill>
                  <a:srgbClr val="19A1FD"/>
                </a:solidFill>
                <a:latin typeface="+mn-lt"/>
                <a:ea typeface="宋体" panose="02010600030101010101" pitchFamily="2" charset="-122"/>
              </a:rPr>
              <a:t>(9)</a:t>
            </a:r>
            <a:endParaRPr lang="en-US" altLang="zh-CN" sz="4400" dirty="0">
              <a:solidFill>
                <a:srgbClr val="19A1FD"/>
              </a:solidFill>
              <a:latin typeface="+mn-lt"/>
              <a:ea typeface="宋体" panose="02010600030101010101" pitchFamily="2" charset="-122"/>
            </a:endParaRPr>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9336" y="1484784"/>
            <a:ext cx="11928648" cy="3371139"/>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a:bodyPr>
          <a:lstStyle/>
          <a:p>
            <a:pPr eaLnBrk="1" hangingPunct="1"/>
            <a:r>
              <a:rPr lang="en-US" altLang="zh-CN" sz="4400" dirty="0">
                <a:solidFill>
                  <a:srgbClr val="19A1FD"/>
                </a:solidFill>
                <a:latin typeface="+mn-lt"/>
                <a:ea typeface="宋体" panose="02010600030101010101" pitchFamily="2" charset="-122"/>
              </a:rPr>
              <a:t>Checkpoints</a:t>
            </a:r>
            <a:endParaRPr lang="en-US" altLang="zh-CN" sz="4400" dirty="0">
              <a:solidFill>
                <a:srgbClr val="19A1FD"/>
              </a:solidFill>
              <a:latin typeface="+mn-lt"/>
              <a:ea typeface="宋体" panose="02010600030101010101" pitchFamily="2" charset="-122"/>
            </a:endParaRPr>
          </a:p>
        </p:txBody>
      </p:sp>
      <p:sp>
        <p:nvSpPr>
          <p:cNvPr id="19459" name="Rectangle 3"/>
          <p:cNvSpPr>
            <a:spLocks noGrp="1" noChangeArrowheads="1"/>
          </p:cNvSpPr>
          <p:nvPr>
            <p:ph type="body" idx="1"/>
          </p:nvPr>
        </p:nvSpPr>
        <p:spPr>
          <a:xfrm>
            <a:off x="623392" y="1412776"/>
            <a:ext cx="10945216" cy="4800600"/>
          </a:xfrm>
        </p:spPr>
        <p:txBody>
          <a:bodyPr>
            <a:noAutofit/>
          </a:bodyPr>
          <a:lstStyle/>
          <a:p>
            <a:pPr eaLnBrk="1" hangingPunct="1">
              <a:lnSpc>
                <a:spcPct val="100000"/>
              </a:lnSpc>
              <a:buFont typeface="Arial" panose="020B0604020202020204" pitchFamily="34" charset="0"/>
              <a:buChar char="•"/>
            </a:pPr>
            <a:r>
              <a:rPr lang="en-US" altLang="zh-CN" sz="2800" dirty="0">
                <a:solidFill>
                  <a:srgbClr val="19A1FD"/>
                </a:solidFill>
                <a:latin typeface="+mn-lt"/>
                <a:ea typeface="宋体" panose="02010600030101010101" pitchFamily="2" charset="-122"/>
              </a:rPr>
              <a:t>CP 1:  </a:t>
            </a:r>
            <a:endParaRPr lang="en-US" altLang="zh-CN" sz="2800" dirty="0">
              <a:solidFill>
                <a:srgbClr val="19A1FD"/>
              </a:solidFill>
              <a:latin typeface="+mn-lt"/>
              <a:ea typeface="宋体" panose="02010600030101010101" pitchFamily="2" charset="-122"/>
            </a:endParaRPr>
          </a:p>
          <a:p>
            <a:pPr marL="457200" lvl="1" indent="0">
              <a:buNone/>
            </a:pPr>
            <a:r>
              <a:rPr lang="en-US" altLang="zh-CN" sz="3200" dirty="0">
                <a:latin typeface="+mn-lt"/>
                <a:ea typeface="宋体" panose="02010600030101010101" pitchFamily="2" charset="-122"/>
              </a:rPr>
              <a:t>Waveform Simulation of the Pipelined CPU with the verification </a:t>
            </a:r>
            <a:r>
              <a:rPr lang="en-US" altLang="zh-CN" sz="3200" dirty="0" smtClean="0">
                <a:latin typeface="+mn-lt"/>
                <a:ea typeface="宋体" panose="02010600030101010101" pitchFamily="2" charset="-122"/>
              </a:rPr>
              <a:t>program</a:t>
            </a:r>
            <a:endParaRPr lang="en-US" altLang="zh-CN" sz="3200" dirty="0">
              <a:latin typeface="+mn-lt"/>
              <a:ea typeface="宋体" panose="02010600030101010101" pitchFamily="2" charset="-122"/>
            </a:endParaRPr>
          </a:p>
          <a:p>
            <a:pPr eaLnBrk="1" hangingPunct="1">
              <a:lnSpc>
                <a:spcPct val="100000"/>
              </a:lnSpc>
              <a:buFont typeface="Arial" panose="020B0604020202020204" pitchFamily="34" charset="0"/>
              <a:buChar char="•"/>
            </a:pPr>
            <a:r>
              <a:rPr lang="en-US" altLang="zh-CN" sz="2800" dirty="0">
                <a:solidFill>
                  <a:srgbClr val="19A1FD"/>
                </a:solidFill>
                <a:latin typeface="+mn-lt"/>
                <a:ea typeface="宋体" panose="02010600030101010101" pitchFamily="2" charset="-122"/>
              </a:rPr>
              <a:t>CP 2: </a:t>
            </a:r>
            <a:endParaRPr lang="en-US" altLang="zh-CN" sz="2800" dirty="0">
              <a:solidFill>
                <a:srgbClr val="19A1FD"/>
              </a:solidFill>
              <a:latin typeface="+mn-lt"/>
              <a:ea typeface="宋体" panose="02010600030101010101" pitchFamily="2" charset="-122"/>
            </a:endParaRPr>
          </a:p>
          <a:p>
            <a:pPr marL="457200" lvl="1" indent="0">
              <a:buNone/>
            </a:pPr>
            <a:r>
              <a:rPr lang="en-US" altLang="zh-CN" sz="3200" dirty="0">
                <a:latin typeface="+mn-lt"/>
                <a:ea typeface="宋体" panose="02010600030101010101" pitchFamily="2" charset="-122"/>
              </a:rPr>
              <a:t>FPGA Implementation of the Pipelined CPU with the verification program</a:t>
            </a:r>
            <a:endParaRPr lang="en-US" altLang="zh-CN" sz="3200" dirty="0">
              <a:latin typeface="+mn-lt"/>
              <a:ea typeface="宋体" panose="02010600030101010101" pitchFamily="2" charset="-122"/>
            </a:endParaRPr>
          </a:p>
          <a:p>
            <a:pPr lvl="1">
              <a:buFont typeface="Arial" panose="020B0604020202020204" pitchFamily="34" charset="0"/>
              <a:buChar char="•"/>
            </a:pPr>
            <a:r>
              <a:rPr lang="en-US" altLang="zh-CN" sz="3200" dirty="0">
                <a:latin typeface="+mn-lt"/>
                <a:ea typeface="宋体" panose="02010600030101010101" pitchFamily="2" charset="-122"/>
              </a:rPr>
              <a:t>SW[12] Interrupt</a:t>
            </a:r>
            <a:endParaRPr lang="en-US" altLang="zh-CN" sz="3200" dirty="0">
              <a:latin typeface="+mn-lt"/>
              <a:ea typeface="宋体" panose="02010600030101010101" pitchFamily="2" charset="-122"/>
            </a:endParaRPr>
          </a:p>
          <a:p>
            <a:pPr lvl="1">
              <a:buFont typeface="Arial" panose="020B0604020202020204" pitchFamily="34" charset="0"/>
              <a:buChar char="•"/>
            </a:pPr>
            <a:r>
              <a:rPr lang="en-US" altLang="zh-CN" sz="3200" dirty="0">
                <a:latin typeface="+mn-lt"/>
                <a:ea typeface="宋体" panose="02010600030101010101" pitchFamily="2" charset="-122"/>
              </a:rPr>
              <a:t>Code2Inst.v CSR instructions</a:t>
            </a:r>
            <a:endParaRPr lang="en-US" altLang="zh-CN" sz="3200" dirty="0">
              <a:latin typeface="+mn-lt"/>
              <a:ea typeface="宋体" panose="02010600030101010101" pitchFamily="2"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23392" y="332656"/>
            <a:ext cx="10801200" cy="954360"/>
          </a:xfrm>
        </p:spPr>
        <p:txBody>
          <a:bodyPr>
            <a:noAutofit/>
          </a:bodyPr>
          <a:lstStyle/>
          <a:p>
            <a:r>
              <a:rPr lang="en-US" altLang="zh-CN" sz="3400" dirty="0" smtClean="0">
                <a:solidFill>
                  <a:srgbClr val="19A1FD"/>
                </a:solidFill>
                <a:latin typeface="+mn-lt"/>
                <a:ea typeface="宋体" panose="02010600030101010101" pitchFamily="2" charset="-122"/>
              </a:rPr>
              <a:t>Pipelined CPU </a:t>
            </a:r>
            <a:r>
              <a:rPr lang="en-US" altLang="zh-CN" sz="3400" dirty="0">
                <a:solidFill>
                  <a:srgbClr val="19A1FD"/>
                </a:solidFill>
                <a:latin typeface="+mn-lt"/>
                <a:ea typeface="宋体" panose="02010600030101010101" pitchFamily="2" charset="-122"/>
              </a:rPr>
              <a:t>supporting </a:t>
            </a:r>
            <a:r>
              <a:rPr lang="en-US" altLang="zh-CN" sz="3400" dirty="0" smtClean="0">
                <a:solidFill>
                  <a:srgbClr val="19A1FD"/>
                </a:solidFill>
                <a:latin typeface="+mn-lt"/>
                <a:ea typeface="宋体" panose="02010600030101010101" pitchFamily="2" charset="-122"/>
              </a:rPr>
              <a:t>exception &amp; interrupt</a:t>
            </a:r>
            <a:endParaRPr lang="en-US" altLang="zh-CN" sz="3400" dirty="0">
              <a:solidFill>
                <a:srgbClr val="19A1FD"/>
              </a:solidFill>
              <a:latin typeface="+mn-lt"/>
              <a:ea typeface="宋体" panose="02010600030101010101" pitchFamily="2" charset="-122"/>
            </a:endParaRPr>
          </a:p>
        </p:txBody>
      </p:sp>
      <p:pic>
        <p:nvPicPr>
          <p:cNvPr id="3" name="Picture 2"/>
          <p:cNvPicPr>
            <a:picLocks noChangeAspect="1"/>
          </p:cNvPicPr>
          <p:nvPr/>
        </p:nvPicPr>
        <p:blipFill>
          <a:blip r:embed="rId1"/>
          <a:stretch>
            <a:fillRect/>
          </a:stretch>
        </p:blipFill>
        <p:spPr>
          <a:xfrm>
            <a:off x="2422957" y="1287017"/>
            <a:ext cx="7056784" cy="5459890"/>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673" y="2431048"/>
            <a:ext cx="5832647" cy="1862048"/>
          </a:xfrm>
          <a:prstGeom prst="rect">
            <a:avLst/>
          </a:prstGeom>
          <a:noFill/>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altLang="zh-CN" sz="11500" b="1" spc="50" dirty="0">
                <a:ln w="11430"/>
                <a:solidFill>
                  <a:schemeClr val="tx2">
                    <a:lumMod val="60000"/>
                    <a:lumOff val="40000"/>
                  </a:schemeClr>
                </a:solidFill>
                <a:effectLst>
                  <a:outerShdw blurRad="76200" dist="50800" dir="5400000" algn="tl" rotWithShape="0">
                    <a:srgbClr val="000000">
                      <a:alpha val="65000"/>
                    </a:srgbClr>
                  </a:outerShdw>
                </a:effectLst>
              </a:rPr>
              <a:t>Thanks!</a:t>
            </a:r>
            <a:endParaRPr lang="zh-CN" altLang="en-US" sz="11500" b="1" spc="50" dirty="0">
              <a:ln w="11430"/>
              <a:solidFill>
                <a:schemeClr val="tx2">
                  <a:lumMod val="60000"/>
                  <a:lumOff val="40000"/>
                </a:schemeClr>
              </a:solidFill>
              <a:effectLst>
                <a:outerShdw blurRad="76200" dist="50800" dir="5400000" algn="tl" rotWithShape="0">
                  <a:srgbClr val="000000">
                    <a:alpha val="65000"/>
                  </a:srgbClr>
                </a:outerShdw>
              </a:effectLst>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2"/>
          <a:stretch>
            <a:fillRect/>
          </a:stretch>
        </p:blipFill>
        <p:spPr>
          <a:xfrm>
            <a:off x="5015865" y="2231390"/>
            <a:ext cx="6753225" cy="3742690"/>
          </a:xfrm>
          <a:prstGeom prst="rect">
            <a:avLst/>
          </a:prstGeom>
        </p:spPr>
      </p:pic>
      <p:sp>
        <p:nvSpPr>
          <p:cNvPr id="6" name="文本框 5"/>
          <p:cNvSpPr txBox="1"/>
          <p:nvPr/>
        </p:nvSpPr>
        <p:spPr>
          <a:xfrm>
            <a:off x="407035" y="2171065"/>
            <a:ext cx="4392295" cy="4060190"/>
          </a:xfrm>
          <a:prstGeom prst="rect">
            <a:avLst/>
          </a:prstGeom>
          <a:noFill/>
        </p:spPr>
        <p:txBody>
          <a:bodyPr wrap="square" rtlCol="0" anchor="t">
            <a:noAutofit/>
          </a:bodyPr>
          <a:p>
            <a:pPr marL="342900" lvl="0" indent="-342900">
              <a:buFont typeface="Arial" panose="020B0604020202020204" pitchFamily="34" charset="0"/>
              <a:buChar char="•"/>
            </a:pPr>
            <a:r>
              <a:rPr lang="zh-CN" altLang="en-US" sz="2400">
                <a:solidFill>
                  <a:srgbClr val="1AA1FD"/>
                </a:solidFill>
                <a:ea typeface="等线" panose="02010600030101010101" pitchFamily="2" charset="-122"/>
                <a:cs typeface="+mn-lt"/>
              </a:rPr>
              <a:t>Exception</a:t>
            </a:r>
            <a:r>
              <a:rPr lang="zh-CN" altLang="en-US" sz="2400">
                <a:ea typeface="等线" panose="02010600030101010101" pitchFamily="2" charset="-122"/>
                <a:cs typeface="+mn-lt"/>
              </a:rPr>
              <a:t>: an unusual condition occurring at run time associated with an instruction in the current RISC-V hart</a:t>
            </a:r>
            <a:endParaRPr lang="zh-CN" altLang="en-US" sz="2400">
              <a:ea typeface="等线" panose="02010600030101010101" pitchFamily="2" charset="-122"/>
              <a:cs typeface="+mn-lt"/>
            </a:endParaRPr>
          </a:p>
          <a:p>
            <a:pPr marL="342900" lvl="0" indent="-342900">
              <a:buFont typeface="Arial" panose="020B0604020202020204" pitchFamily="34" charset="0"/>
              <a:buChar char="•"/>
            </a:pPr>
            <a:r>
              <a:rPr lang="zh-CN" altLang="en-US" sz="2400">
                <a:solidFill>
                  <a:srgbClr val="1AA1FD"/>
                </a:solidFill>
                <a:ea typeface="等线" panose="02010600030101010101" pitchFamily="2" charset="-122"/>
                <a:cs typeface="+mn-lt"/>
              </a:rPr>
              <a:t>Interrupt</a:t>
            </a:r>
            <a:r>
              <a:rPr lang="zh-CN" altLang="en-US" sz="2400">
                <a:ea typeface="等线" panose="02010600030101010101" pitchFamily="2" charset="-122"/>
                <a:cs typeface="+mn-lt"/>
              </a:rPr>
              <a:t>: an external asynchronous event that may cause a RISC-V hart to experience an unexpected transfer of control</a:t>
            </a:r>
            <a:endParaRPr lang="zh-CN" altLang="en-US" sz="2400">
              <a:ea typeface="等线" panose="02010600030101010101" pitchFamily="2" charset="-122"/>
              <a:cs typeface="+mn-lt"/>
            </a:endParaRPr>
          </a:p>
        </p:txBody>
      </p:sp>
      <p:sp>
        <p:nvSpPr>
          <p:cNvPr id="7" name="文本框 6"/>
          <p:cNvSpPr txBox="1"/>
          <p:nvPr/>
        </p:nvSpPr>
        <p:spPr>
          <a:xfrm>
            <a:off x="335280" y="1484630"/>
            <a:ext cx="11444605" cy="549275"/>
          </a:xfrm>
          <a:prstGeom prst="rect">
            <a:avLst/>
          </a:prstGeom>
          <a:noFill/>
        </p:spPr>
        <p:txBody>
          <a:bodyPr wrap="square" rtlCol="0" anchor="t">
            <a:noAutofit/>
          </a:bodyPr>
          <a:p>
            <a:pPr indent="0">
              <a:buFont typeface="Arial" panose="020B0604020202020204" pitchFamily="34" charset="0"/>
              <a:buNone/>
            </a:pPr>
            <a:r>
              <a:rPr lang="zh-CN" altLang="en-US" sz="2400" b="1">
                <a:solidFill>
                  <a:srgbClr val="1AA1FD"/>
                </a:solidFill>
                <a:ea typeface="等线" panose="02010600030101010101" pitchFamily="2" charset="-122"/>
                <a:cs typeface="+mn-lt"/>
                <a:sym typeface="+mn-ea"/>
              </a:rPr>
              <a:t>Trap</a:t>
            </a:r>
            <a:r>
              <a:rPr lang="zh-CN" altLang="en-US" sz="2400">
                <a:ea typeface="等线" panose="02010600030101010101" pitchFamily="2" charset="-122"/>
                <a:cs typeface="+mn-lt"/>
                <a:sym typeface="+mn-ea"/>
              </a:rPr>
              <a:t>: the transfer of control to a trap handler caused by either an exception or an interrupt</a:t>
            </a:r>
            <a:endParaRPr lang="zh-CN" altLang="en-US" sz="2400">
              <a:ea typeface="等线" panose="02010600030101010101" pitchFamily="2" charset="-122"/>
              <a:cs typeface="+mn-lt"/>
              <a:sym typeface="+mn-ea"/>
            </a:endParaRPr>
          </a:p>
        </p:txBody>
      </p:sp>
      <p:sp>
        <p:nvSpPr>
          <p:cNvPr id="10" name="Rectangle 2"/>
          <p:cNvSpPr>
            <a:spLocks noGrp="1" noChangeArrowheads="1"/>
          </p:cNvSpPr>
          <p:nvPr>
            <p:ph type="title"/>
            <p:custDataLst>
              <p:tags r:id="rId3"/>
            </p:custDataLst>
          </p:nvPr>
        </p:nvSpPr>
        <p:spPr>
          <a:xfrm>
            <a:off x="623392" y="332656"/>
            <a:ext cx="10801200" cy="954360"/>
          </a:xfrm>
        </p:spPr>
        <p:txBody>
          <a:bodyPr>
            <a:noAutofit/>
          </a:bodyPr>
          <a:lstStyle/>
          <a:p>
            <a:pPr algn="l">
              <a:buClrTx/>
              <a:buSzTx/>
              <a:buFontTx/>
            </a:pPr>
            <a:r>
              <a:rPr lang="en-US" altLang="zh-CN" sz="4400" dirty="0">
                <a:solidFill>
                  <a:srgbClr val="19A1FD"/>
                </a:solidFill>
                <a:latin typeface="+mn-lt"/>
                <a:ea typeface="宋体" panose="02010600030101010101" pitchFamily="2" charset="-122"/>
              </a:rPr>
              <a:t>Exception &amp; </a:t>
            </a:r>
            <a:r>
              <a:rPr lang="en-US" altLang="zh-CN" sz="4400" dirty="0">
                <a:solidFill>
                  <a:srgbClr val="19A1FD"/>
                </a:solidFill>
                <a:latin typeface="+mn-lt"/>
                <a:ea typeface="宋体" panose="02010600030101010101" pitchFamily="2" charset="-122"/>
              </a:rPr>
              <a:t>Interrupt</a:t>
            </a:r>
            <a:endParaRPr lang="en-US" altLang="zh-CN" sz="4400" dirty="0">
              <a:solidFill>
                <a:srgbClr val="19A1FD"/>
              </a:solidFill>
              <a:latin typeface="+mn-lt"/>
              <a:ea typeface="宋体" panose="02010600030101010101" pitchFamily="2" charset="-122"/>
            </a:endParaRPr>
          </a:p>
        </p:txBody>
      </p:sp>
      <p:sp>
        <p:nvSpPr>
          <p:cNvPr id="11" name="文本框 10"/>
          <p:cNvSpPr txBox="1"/>
          <p:nvPr/>
        </p:nvSpPr>
        <p:spPr>
          <a:xfrm>
            <a:off x="1487170" y="6309360"/>
            <a:ext cx="6096000" cy="337185"/>
          </a:xfrm>
          <a:prstGeom prst="rect">
            <a:avLst/>
          </a:prstGeom>
          <a:noFill/>
        </p:spPr>
        <p:txBody>
          <a:bodyPr wrap="square" rtlCol="0" anchor="t">
            <a:spAutoFit/>
          </a:bodyPr>
          <a:p>
            <a:r>
              <a:rPr lang="zh-CN" altLang="en-US" sz="1600">
                <a:solidFill>
                  <a:schemeClr val="tx2">
                    <a:lumMod val="40000"/>
                    <a:lumOff val="60000"/>
                  </a:schemeClr>
                </a:solidFill>
                <a:sym typeface="+mn-ea"/>
              </a:rPr>
              <a:t>https://github.com/riscv-non-isa/riscv-trace-spec/issues/10</a:t>
            </a:r>
            <a:endParaRPr lang="zh-CN" altLang="en-US" sz="1600">
              <a:solidFill>
                <a:schemeClr val="tx2">
                  <a:lumMod val="40000"/>
                  <a:lumOff val="60000"/>
                </a:schemeClr>
              </a:solidFill>
              <a:sym typeface="+mn-ea"/>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23392" y="332656"/>
            <a:ext cx="10801200" cy="954360"/>
          </a:xfrm>
        </p:spPr>
        <p:txBody>
          <a:bodyPr>
            <a:noAutofit/>
          </a:bodyPr>
          <a:lstStyle/>
          <a:p>
            <a:pPr algn="l">
              <a:buClrTx/>
              <a:buSzTx/>
              <a:buFontTx/>
            </a:pPr>
            <a:r>
              <a:rPr lang="en-US" altLang="zh-CN" sz="4400" dirty="0">
                <a:solidFill>
                  <a:srgbClr val="19A1FD"/>
                </a:solidFill>
                <a:latin typeface="+mn-lt"/>
                <a:ea typeface="宋体" panose="02010600030101010101" pitchFamily="2" charset="-122"/>
              </a:rPr>
              <a:t>RISC-V Privilege Levels</a:t>
            </a:r>
            <a:endParaRPr lang="en-US" altLang="zh-CN" sz="4400" dirty="0">
              <a:solidFill>
                <a:srgbClr val="19A1FD"/>
              </a:solidFill>
              <a:latin typeface="+mn-lt"/>
              <a:ea typeface="宋体" panose="02010600030101010101" pitchFamily="2" charset="-122"/>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rcRect l="21943"/>
          <a:stretch>
            <a:fillRect/>
          </a:stretch>
        </p:blipFill>
        <p:spPr>
          <a:xfrm>
            <a:off x="1343848" y="4437380"/>
            <a:ext cx="7429947" cy="1368425"/>
          </a:xfrm>
          <a:prstGeom prst="rect">
            <a:avLst/>
          </a:prstGeom>
        </p:spPr>
      </p:pic>
      <p:graphicFrame>
        <p:nvGraphicFramePr>
          <p:cNvPr id="5" name="表格 4"/>
          <p:cNvGraphicFramePr/>
          <p:nvPr>
            <p:custDataLst>
              <p:tags r:id="rId2"/>
            </p:custDataLst>
          </p:nvPr>
        </p:nvGraphicFramePr>
        <p:xfrm>
          <a:off x="1343660" y="1628775"/>
          <a:ext cx="9225280" cy="2298700"/>
        </p:xfrm>
        <a:graphic>
          <a:graphicData uri="http://schemas.openxmlformats.org/drawingml/2006/table">
            <a:tbl>
              <a:tblPr firstRow="1" bandRow="1">
                <a:tableStyleId>{5C22544A-7EE6-4342-B048-85BDC9FD1C3A}</a:tableStyleId>
              </a:tblPr>
              <a:tblGrid>
                <a:gridCol w="2306320"/>
                <a:gridCol w="2306320"/>
                <a:gridCol w="2306320"/>
                <a:gridCol w="2306320"/>
              </a:tblGrid>
              <a:tr h="459740">
                <a:tc>
                  <a:txBody>
                    <a:bodyPr/>
                    <a:p>
                      <a:pPr algn="ctr">
                        <a:buNone/>
                      </a:pPr>
                      <a:r>
                        <a:rPr lang="en-US" altLang="zh-CN" sz="2000"/>
                        <a:t>Level</a:t>
                      </a:r>
                      <a:endParaRPr lang="en-US" altLang="zh-CN" sz="2000"/>
                    </a:p>
                  </a:txBody>
                  <a:tcPr anchor="ctr" anchorCtr="0"/>
                </a:tc>
                <a:tc>
                  <a:txBody>
                    <a:bodyPr/>
                    <a:p>
                      <a:pPr algn="ctr">
                        <a:buNone/>
                      </a:pPr>
                      <a:r>
                        <a:rPr lang="en-US" altLang="zh-CN" sz="2000"/>
                        <a:t>Encoding</a:t>
                      </a:r>
                      <a:endParaRPr lang="en-US" altLang="zh-CN" sz="2000"/>
                    </a:p>
                  </a:txBody>
                  <a:tcPr anchor="ctr" anchorCtr="0"/>
                </a:tc>
                <a:tc>
                  <a:txBody>
                    <a:bodyPr/>
                    <a:p>
                      <a:pPr algn="ctr">
                        <a:buNone/>
                      </a:pPr>
                      <a:r>
                        <a:rPr lang="en-US" altLang="zh-CN" sz="2000"/>
                        <a:t>Name</a:t>
                      </a:r>
                      <a:endParaRPr lang="en-US" altLang="zh-CN" sz="2000"/>
                    </a:p>
                  </a:txBody>
                  <a:tcPr anchor="ctr" anchorCtr="0"/>
                </a:tc>
                <a:tc>
                  <a:txBody>
                    <a:bodyPr/>
                    <a:p>
                      <a:pPr algn="ctr">
                        <a:buNone/>
                      </a:pPr>
                      <a:r>
                        <a:rPr lang="en-US" altLang="zh-CN" sz="2000"/>
                        <a:t>Abbreviation</a:t>
                      </a:r>
                      <a:endParaRPr lang="en-US" altLang="zh-CN" sz="2000"/>
                    </a:p>
                  </a:txBody>
                  <a:tcPr anchor="ctr" anchorCtr="0"/>
                </a:tc>
              </a:tr>
              <a:tr h="459740">
                <a:tc>
                  <a:txBody>
                    <a:bodyPr/>
                    <a:p>
                      <a:pPr algn="ctr">
                        <a:buNone/>
                      </a:pPr>
                      <a:r>
                        <a:rPr lang="en-US" altLang="zh-CN" sz="2000"/>
                        <a:t>0</a:t>
                      </a:r>
                      <a:endParaRPr lang="en-US" altLang="zh-CN" sz="2000"/>
                    </a:p>
                  </a:txBody>
                  <a:tcPr anchor="ctr" anchorCtr="0"/>
                </a:tc>
                <a:tc>
                  <a:txBody>
                    <a:bodyPr/>
                    <a:p>
                      <a:pPr algn="ctr">
                        <a:buNone/>
                      </a:pPr>
                      <a:r>
                        <a:rPr lang="en-US" altLang="zh-CN" sz="2000"/>
                        <a:t>00</a:t>
                      </a:r>
                      <a:endParaRPr lang="en-US" altLang="zh-CN" sz="2000"/>
                    </a:p>
                  </a:txBody>
                  <a:tcPr anchor="ctr" anchorCtr="0"/>
                </a:tc>
                <a:tc>
                  <a:txBody>
                    <a:bodyPr/>
                    <a:p>
                      <a:pPr algn="ctr">
                        <a:buNone/>
                      </a:pPr>
                      <a:r>
                        <a:rPr lang="en-US" altLang="zh-CN" sz="2000"/>
                        <a:t>User/Application</a:t>
                      </a:r>
                      <a:endParaRPr lang="en-US" altLang="zh-CN" sz="2000"/>
                    </a:p>
                  </a:txBody>
                  <a:tcPr anchor="ctr" anchorCtr="0"/>
                </a:tc>
                <a:tc>
                  <a:txBody>
                    <a:bodyPr/>
                    <a:p>
                      <a:pPr algn="ctr">
                        <a:buNone/>
                      </a:pPr>
                      <a:r>
                        <a:rPr lang="en-US" altLang="zh-CN" sz="2000"/>
                        <a:t>U</a:t>
                      </a:r>
                      <a:endParaRPr lang="en-US" altLang="zh-CN" sz="2000"/>
                    </a:p>
                  </a:txBody>
                  <a:tcPr anchor="ctr" anchorCtr="0"/>
                </a:tc>
              </a:tr>
              <a:tr h="459740">
                <a:tc>
                  <a:txBody>
                    <a:bodyPr/>
                    <a:p>
                      <a:pPr algn="ctr">
                        <a:buNone/>
                      </a:pPr>
                      <a:r>
                        <a:rPr lang="en-US" altLang="zh-CN" sz="2000"/>
                        <a:t>1</a:t>
                      </a:r>
                      <a:endParaRPr lang="en-US" altLang="zh-CN" sz="2000"/>
                    </a:p>
                  </a:txBody>
                  <a:tcPr anchor="ctr" anchorCtr="0"/>
                </a:tc>
                <a:tc>
                  <a:txBody>
                    <a:bodyPr/>
                    <a:p>
                      <a:pPr algn="ctr">
                        <a:buNone/>
                      </a:pPr>
                      <a:r>
                        <a:rPr lang="en-US" altLang="zh-CN" sz="2000"/>
                        <a:t>01</a:t>
                      </a:r>
                      <a:endParaRPr lang="en-US" altLang="zh-CN" sz="2000"/>
                    </a:p>
                  </a:txBody>
                  <a:tcPr anchor="ctr" anchorCtr="0"/>
                </a:tc>
                <a:tc>
                  <a:txBody>
                    <a:bodyPr/>
                    <a:p>
                      <a:pPr algn="ctr">
                        <a:buNone/>
                      </a:pPr>
                      <a:r>
                        <a:rPr lang="en-US" altLang="zh-CN" sz="2000"/>
                        <a:t>Supervisor</a:t>
                      </a:r>
                      <a:endParaRPr lang="en-US" altLang="zh-CN" sz="2000"/>
                    </a:p>
                  </a:txBody>
                  <a:tcPr anchor="ctr" anchorCtr="0"/>
                </a:tc>
                <a:tc>
                  <a:txBody>
                    <a:bodyPr/>
                    <a:p>
                      <a:pPr algn="ctr">
                        <a:buNone/>
                      </a:pPr>
                      <a:r>
                        <a:rPr lang="en-US" altLang="zh-CN" sz="2000"/>
                        <a:t>S</a:t>
                      </a:r>
                      <a:endParaRPr lang="en-US" altLang="zh-CN" sz="2000"/>
                    </a:p>
                  </a:txBody>
                  <a:tcPr anchor="ctr" anchorCtr="0"/>
                </a:tc>
              </a:tr>
              <a:tr h="459740">
                <a:tc>
                  <a:txBody>
                    <a:bodyPr/>
                    <a:p>
                      <a:pPr algn="ctr">
                        <a:buNone/>
                      </a:pPr>
                      <a:r>
                        <a:rPr lang="en-US" altLang="zh-CN" sz="2000"/>
                        <a:t>2</a:t>
                      </a:r>
                      <a:endParaRPr lang="en-US" altLang="zh-CN" sz="2000"/>
                    </a:p>
                  </a:txBody>
                  <a:tcPr anchor="ctr" anchorCtr="0"/>
                </a:tc>
                <a:tc>
                  <a:txBody>
                    <a:bodyPr/>
                    <a:p>
                      <a:pPr algn="ctr">
                        <a:buNone/>
                      </a:pPr>
                      <a:r>
                        <a:rPr lang="en-US" altLang="zh-CN" sz="2000"/>
                        <a:t>10</a:t>
                      </a:r>
                      <a:endParaRPr lang="en-US" altLang="zh-CN" sz="2000"/>
                    </a:p>
                  </a:txBody>
                  <a:tcPr anchor="ctr" anchorCtr="0"/>
                </a:tc>
                <a:tc>
                  <a:txBody>
                    <a:bodyPr/>
                    <a:p>
                      <a:pPr algn="ctr">
                        <a:buNone/>
                      </a:pPr>
                      <a:r>
                        <a:rPr lang="en-US" altLang="zh-CN" sz="2000"/>
                        <a:t>Hypervisor</a:t>
                      </a:r>
                      <a:endParaRPr lang="en-US" altLang="zh-CN" sz="2000"/>
                    </a:p>
                  </a:txBody>
                  <a:tcPr anchor="ctr" anchorCtr="0"/>
                </a:tc>
                <a:tc>
                  <a:txBody>
                    <a:bodyPr/>
                    <a:p>
                      <a:pPr algn="ctr">
                        <a:buNone/>
                      </a:pPr>
                      <a:r>
                        <a:rPr lang="en-US" altLang="zh-CN" sz="2000"/>
                        <a:t>H</a:t>
                      </a:r>
                      <a:endParaRPr lang="en-US" altLang="zh-CN" sz="2000"/>
                    </a:p>
                  </a:txBody>
                  <a:tcPr anchor="ctr" anchorCtr="0"/>
                </a:tc>
              </a:tr>
              <a:tr h="459740">
                <a:tc>
                  <a:txBody>
                    <a:bodyPr/>
                    <a:p>
                      <a:pPr algn="ctr">
                        <a:buNone/>
                      </a:pPr>
                      <a:r>
                        <a:rPr lang="en-US" altLang="zh-CN" sz="2000"/>
                        <a:t>3</a:t>
                      </a:r>
                      <a:endParaRPr lang="en-US" altLang="zh-CN" sz="2000"/>
                    </a:p>
                  </a:txBody>
                  <a:tcPr anchor="ctr" anchorCtr="0"/>
                </a:tc>
                <a:tc>
                  <a:txBody>
                    <a:bodyPr/>
                    <a:p>
                      <a:pPr algn="ctr">
                        <a:buNone/>
                      </a:pPr>
                      <a:r>
                        <a:rPr lang="en-US" altLang="zh-CN" sz="2000"/>
                        <a:t>11</a:t>
                      </a:r>
                      <a:endParaRPr lang="en-US" altLang="zh-CN" sz="2000"/>
                    </a:p>
                  </a:txBody>
                  <a:tcPr anchor="ctr" anchorCtr="0"/>
                </a:tc>
                <a:tc>
                  <a:txBody>
                    <a:bodyPr/>
                    <a:p>
                      <a:pPr algn="ctr">
                        <a:buNone/>
                      </a:pPr>
                      <a:r>
                        <a:rPr lang="en-US" altLang="zh-CN" sz="2000"/>
                        <a:t>Machine</a:t>
                      </a:r>
                      <a:endParaRPr lang="en-US" altLang="zh-CN" sz="2000"/>
                    </a:p>
                  </a:txBody>
                  <a:tcPr anchor="ctr" anchorCtr="0"/>
                </a:tc>
                <a:tc>
                  <a:txBody>
                    <a:bodyPr/>
                    <a:p>
                      <a:pPr algn="ctr">
                        <a:buNone/>
                      </a:pPr>
                      <a:r>
                        <a:rPr lang="en-US" altLang="zh-CN" sz="2000"/>
                        <a:t>M</a:t>
                      </a:r>
                      <a:endParaRPr lang="en-US" altLang="zh-CN" sz="2000"/>
                    </a:p>
                  </a:txBody>
                  <a:tcPr anchor="ctr" anchorCtr="0"/>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custDataLst>
              <p:tags r:id="rId1"/>
            </p:custDataLst>
          </p:nvPr>
        </p:nvSpPr>
        <p:spPr>
          <a:xfrm>
            <a:off x="623392" y="332656"/>
            <a:ext cx="10801200" cy="954360"/>
          </a:xfrm>
        </p:spPr>
        <p:txBody>
          <a:bodyPr>
            <a:noAutofit/>
          </a:bodyPr>
          <a:lstStyle/>
          <a:p>
            <a:pPr algn="l">
              <a:buClrTx/>
              <a:buSzTx/>
              <a:buFontTx/>
            </a:pPr>
            <a:r>
              <a:rPr lang="en-US" altLang="zh-CN" sz="4400" dirty="0">
                <a:solidFill>
                  <a:srgbClr val="19A1FD"/>
                </a:solidFill>
                <a:latin typeface="+mn-lt"/>
                <a:ea typeface="宋体" panose="02010600030101010101" pitchFamily="2" charset="-122"/>
              </a:rPr>
              <a:t>Trap</a:t>
            </a:r>
            <a:endParaRPr lang="en-US" altLang="zh-CN" sz="4400" dirty="0">
              <a:solidFill>
                <a:srgbClr val="19A1FD"/>
              </a:solidFill>
              <a:latin typeface="+mn-lt"/>
              <a:ea typeface="宋体" panose="02010600030101010101" pitchFamily="2" charset="-122"/>
            </a:endParaRPr>
          </a:p>
        </p:txBody>
      </p:sp>
      <p:pic>
        <p:nvPicPr>
          <p:cNvPr id="4" name="图片 3"/>
          <p:cNvPicPr>
            <a:picLocks noChangeAspect="1"/>
          </p:cNvPicPr>
          <p:nvPr>
            <p:custDataLst>
              <p:tags r:id="rId2"/>
            </p:custDataLst>
          </p:nvPr>
        </p:nvPicPr>
        <p:blipFill>
          <a:blip r:embed="rId3"/>
          <a:srcRect r="76310" b="11331"/>
          <a:stretch>
            <a:fillRect/>
          </a:stretch>
        </p:blipFill>
        <p:spPr>
          <a:xfrm>
            <a:off x="1271270" y="1699895"/>
            <a:ext cx="2952115" cy="3816350"/>
          </a:xfrm>
          <a:prstGeom prst="rect">
            <a:avLst/>
          </a:prstGeom>
        </p:spPr>
      </p:pic>
      <p:sp>
        <p:nvSpPr>
          <p:cNvPr id="8" name="文本框 7"/>
          <p:cNvSpPr txBox="1"/>
          <p:nvPr/>
        </p:nvSpPr>
        <p:spPr>
          <a:xfrm>
            <a:off x="1487170" y="6309360"/>
            <a:ext cx="11594465" cy="337185"/>
          </a:xfrm>
          <a:prstGeom prst="rect">
            <a:avLst/>
          </a:prstGeom>
          <a:noFill/>
        </p:spPr>
        <p:txBody>
          <a:bodyPr wrap="square" rtlCol="0" anchor="t">
            <a:spAutoFit/>
          </a:bodyPr>
          <a:p>
            <a:r>
              <a:rPr lang="zh-CN" altLang="en-US" sz="1600">
                <a:solidFill>
                  <a:schemeClr val="tx2">
                    <a:lumMod val="40000"/>
                    <a:lumOff val="60000"/>
                  </a:schemeClr>
                </a:solidFill>
              </a:rPr>
              <a:t>https://github.com/plctlab/riscv-operating-system-mooc/blob/main/slides/ch02-riscv-isa-introduction.pdf</a:t>
            </a:r>
            <a:endParaRPr lang="zh-CN" altLang="en-US" sz="1600">
              <a:solidFill>
                <a:schemeClr val="tx2">
                  <a:lumMod val="40000"/>
                  <a:lumOff val="60000"/>
                </a:schemeClr>
              </a:solidFill>
            </a:endParaRPr>
          </a:p>
        </p:txBody>
      </p:sp>
      <p:pic>
        <p:nvPicPr>
          <p:cNvPr id="11" name="图片 10"/>
          <p:cNvPicPr>
            <a:picLocks noChangeAspect="1"/>
          </p:cNvPicPr>
          <p:nvPr>
            <p:custDataLst>
              <p:tags r:id="rId4"/>
            </p:custDataLst>
          </p:nvPr>
        </p:nvPicPr>
        <p:blipFill>
          <a:blip r:embed="rId3"/>
          <a:srcRect l="30044" r="51500" b="12998"/>
          <a:stretch>
            <a:fillRect/>
          </a:stretch>
        </p:blipFill>
        <p:spPr>
          <a:xfrm>
            <a:off x="7967980" y="1699895"/>
            <a:ext cx="2299970" cy="3744595"/>
          </a:xfrm>
          <a:prstGeom prst="rect">
            <a:avLst/>
          </a:prstGeom>
        </p:spPr>
      </p:pic>
      <p:sp>
        <p:nvSpPr>
          <p:cNvPr id="15" name="矩形 14"/>
          <p:cNvSpPr/>
          <p:nvPr/>
        </p:nvSpPr>
        <p:spPr>
          <a:xfrm rot="1560000">
            <a:off x="7891145" y="4677410"/>
            <a:ext cx="144145" cy="143510"/>
          </a:xfrm>
          <a:prstGeom prst="rect">
            <a:avLst/>
          </a:prstGeom>
          <a:solidFill>
            <a:srgbClr val="FFFFF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文本框 15"/>
          <p:cNvSpPr txBox="1"/>
          <p:nvPr/>
        </p:nvSpPr>
        <p:spPr>
          <a:xfrm>
            <a:off x="-168910" y="2564130"/>
            <a:ext cx="1718945" cy="1198880"/>
          </a:xfrm>
          <a:prstGeom prst="rect">
            <a:avLst/>
          </a:prstGeom>
          <a:noFill/>
        </p:spPr>
        <p:txBody>
          <a:bodyPr wrap="square" rtlCol="0">
            <a:spAutoFit/>
          </a:bodyPr>
          <a:p>
            <a:pPr algn="ctr"/>
            <a:r>
              <a:rPr lang="en-US" sz="2400" b="1">
                <a:solidFill>
                  <a:srgbClr val="F5B76F"/>
                </a:solidFill>
              </a:rPr>
              <a:t>0.</a:t>
            </a:r>
            <a:endParaRPr lang="en-US" sz="2400" b="1">
              <a:solidFill>
                <a:srgbClr val="F5B76F"/>
              </a:solidFill>
            </a:endParaRPr>
          </a:p>
          <a:p>
            <a:pPr algn="ctr"/>
            <a:r>
              <a:rPr lang="en-US" altLang="zh-CN" sz="2400" b="1">
                <a:solidFill>
                  <a:srgbClr val="F5B76F"/>
                </a:solidFill>
              </a:rPr>
              <a:t>Detect</a:t>
            </a:r>
            <a:endParaRPr lang="en-US" altLang="zh-CN" sz="2400" b="1">
              <a:solidFill>
                <a:srgbClr val="F5B76F"/>
              </a:solidFill>
            </a:endParaRPr>
          </a:p>
          <a:p>
            <a:pPr algn="ctr"/>
            <a:r>
              <a:rPr lang="en-US" altLang="zh-CN" sz="2400" b="1">
                <a:solidFill>
                  <a:srgbClr val="F5B76F"/>
                </a:solidFill>
              </a:rPr>
              <a:t>  exception</a:t>
            </a:r>
            <a:endParaRPr lang="en-US" altLang="zh-CN" sz="2400" b="1">
              <a:solidFill>
                <a:srgbClr val="F5B76F"/>
              </a:solidFill>
            </a:endParaRPr>
          </a:p>
        </p:txBody>
      </p:sp>
      <p:sp>
        <p:nvSpPr>
          <p:cNvPr id="17" name="矩形 16"/>
          <p:cNvSpPr/>
          <p:nvPr/>
        </p:nvSpPr>
        <p:spPr>
          <a:xfrm>
            <a:off x="7752715" y="1591945"/>
            <a:ext cx="2592070" cy="4104640"/>
          </a:xfrm>
          <a:prstGeom prst="rect">
            <a:avLst/>
          </a:prstGeom>
          <a:noFill/>
          <a:ln w="38100">
            <a:prstDash val="sys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 name="文本框 18"/>
          <p:cNvSpPr txBox="1"/>
          <p:nvPr/>
        </p:nvSpPr>
        <p:spPr>
          <a:xfrm>
            <a:off x="10416540" y="2823845"/>
            <a:ext cx="1570355" cy="1568450"/>
          </a:xfrm>
          <a:prstGeom prst="rect">
            <a:avLst/>
          </a:prstGeom>
          <a:noFill/>
        </p:spPr>
        <p:txBody>
          <a:bodyPr wrap="square" rtlCol="0">
            <a:spAutoFit/>
          </a:bodyPr>
          <a:p>
            <a:pPr algn="ctr"/>
            <a:r>
              <a:rPr lang="zh-CN" altLang="en-US" sz="2400" b="1">
                <a:solidFill>
                  <a:srgbClr val="376092"/>
                </a:solidFill>
              </a:rPr>
              <a:t>②</a:t>
            </a:r>
            <a:endParaRPr lang="zh-CN" altLang="en-US" sz="2400" b="1">
              <a:solidFill>
                <a:srgbClr val="376092"/>
              </a:solidFill>
            </a:endParaRPr>
          </a:p>
          <a:p>
            <a:pPr algn="ctr"/>
            <a:r>
              <a:rPr lang="en-US" altLang="zh-CN" sz="2400" b="1">
                <a:solidFill>
                  <a:srgbClr val="376092"/>
                </a:solidFill>
              </a:rPr>
              <a:t>Execute </a:t>
            </a:r>
            <a:endParaRPr lang="en-US" altLang="zh-CN" sz="2400" b="1">
              <a:solidFill>
                <a:srgbClr val="376092"/>
              </a:solidFill>
            </a:endParaRPr>
          </a:p>
          <a:p>
            <a:pPr algn="ctr"/>
            <a:r>
              <a:rPr lang="en-US" altLang="zh-CN" sz="2400" b="1">
                <a:solidFill>
                  <a:srgbClr val="376092"/>
                </a:solidFill>
              </a:rPr>
              <a:t>the handler</a:t>
            </a:r>
            <a:r>
              <a:rPr lang="en-US" altLang="zh-CN"/>
              <a:t> </a:t>
            </a:r>
            <a:endParaRPr lang="en-US" altLang="zh-CN"/>
          </a:p>
        </p:txBody>
      </p:sp>
      <p:sp>
        <p:nvSpPr>
          <p:cNvPr id="21" name="文本框 20"/>
          <p:cNvSpPr txBox="1"/>
          <p:nvPr/>
        </p:nvSpPr>
        <p:spPr>
          <a:xfrm>
            <a:off x="2207895" y="5588635"/>
            <a:ext cx="1920240" cy="368300"/>
          </a:xfrm>
          <a:prstGeom prst="rect">
            <a:avLst/>
          </a:prstGeom>
          <a:noFill/>
        </p:spPr>
        <p:txBody>
          <a:bodyPr wrap="square" rtlCol="0">
            <a:spAutoFit/>
          </a:bodyPr>
          <a:p>
            <a:r>
              <a:rPr lang="en-US" altLang="zh-CN"/>
              <a:t>user‘s application</a:t>
            </a:r>
            <a:endParaRPr lang="en-US" altLang="zh-CN"/>
          </a:p>
        </p:txBody>
      </p:sp>
      <p:sp>
        <p:nvSpPr>
          <p:cNvPr id="22" name="文本框 21"/>
          <p:cNvSpPr txBox="1"/>
          <p:nvPr>
            <p:custDataLst>
              <p:tags r:id="rId5"/>
            </p:custDataLst>
          </p:nvPr>
        </p:nvSpPr>
        <p:spPr>
          <a:xfrm>
            <a:off x="8472805" y="5804535"/>
            <a:ext cx="1920240" cy="368300"/>
          </a:xfrm>
          <a:prstGeom prst="rect">
            <a:avLst/>
          </a:prstGeom>
          <a:noFill/>
        </p:spPr>
        <p:txBody>
          <a:bodyPr wrap="square" rtlCol="0">
            <a:spAutoFit/>
          </a:bodyPr>
          <a:p>
            <a:r>
              <a:rPr lang="en-US" altLang="zh-CN">
                <a:solidFill>
                  <a:srgbClr val="376092"/>
                </a:solidFill>
              </a:rPr>
              <a:t>trap handler</a:t>
            </a:r>
            <a:endParaRPr lang="en-US" altLang="zh-CN">
              <a:solidFill>
                <a:srgbClr val="376092"/>
              </a:solidFill>
            </a:endParaRPr>
          </a:p>
        </p:txBody>
      </p:sp>
      <p:sp>
        <p:nvSpPr>
          <p:cNvPr id="25" name="矩形 24"/>
          <p:cNvSpPr/>
          <p:nvPr/>
        </p:nvSpPr>
        <p:spPr>
          <a:xfrm>
            <a:off x="4142105" y="2997835"/>
            <a:ext cx="153670" cy="358775"/>
          </a:xfrm>
          <a:prstGeom prst="rect">
            <a:avLst/>
          </a:prstGeom>
          <a:solidFill>
            <a:schemeClr val="bg1"/>
          </a:solidFill>
          <a:ln>
            <a:solidFill>
              <a:srgbClr val="FFFFFF"/>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30" name="直接连接符 29"/>
          <p:cNvCxnSpPr/>
          <p:nvPr/>
        </p:nvCxnSpPr>
        <p:spPr>
          <a:xfrm flipH="1">
            <a:off x="4128135" y="3019425"/>
            <a:ext cx="0" cy="288000"/>
          </a:xfrm>
          <a:prstGeom prst="line">
            <a:avLst/>
          </a:prstGeom>
          <a:ln>
            <a:solidFill>
              <a:srgbClr val="2C2C2C"/>
            </a:solidFill>
            <a:miter lim="800000"/>
          </a:ln>
        </p:spPr>
        <p:style>
          <a:lnRef idx="2">
            <a:schemeClr val="accent1"/>
          </a:lnRef>
          <a:fillRef idx="0">
            <a:srgbClr val="FFFFFF"/>
          </a:fillRef>
          <a:effectRef idx="0">
            <a:srgbClr val="FFFFFF"/>
          </a:effectRef>
          <a:fontRef idx="minor">
            <a:schemeClr val="tx1"/>
          </a:fontRef>
        </p:style>
      </p:cxnSp>
      <p:sp>
        <p:nvSpPr>
          <p:cNvPr id="31" name="矩形 30"/>
          <p:cNvSpPr/>
          <p:nvPr/>
        </p:nvSpPr>
        <p:spPr>
          <a:xfrm>
            <a:off x="7867015" y="1960245"/>
            <a:ext cx="144145" cy="21590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2" name="矩形 31"/>
          <p:cNvSpPr/>
          <p:nvPr/>
        </p:nvSpPr>
        <p:spPr>
          <a:xfrm>
            <a:off x="7896225" y="4940935"/>
            <a:ext cx="144145" cy="43243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33" name="直接连接符 32"/>
          <p:cNvCxnSpPr/>
          <p:nvPr/>
        </p:nvCxnSpPr>
        <p:spPr>
          <a:xfrm flipH="1">
            <a:off x="8040370" y="5013325"/>
            <a:ext cx="0" cy="28800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grpSp>
        <p:nvGrpSpPr>
          <p:cNvPr id="23" name="组合 22"/>
          <p:cNvGrpSpPr/>
          <p:nvPr/>
        </p:nvGrpSpPr>
        <p:grpSpPr>
          <a:xfrm>
            <a:off x="3459239" y="787747"/>
            <a:ext cx="5013628" cy="2297083"/>
            <a:chOff x="5554" y="986"/>
            <a:chExt cx="7958" cy="3959"/>
          </a:xfrm>
        </p:grpSpPr>
        <p:sp>
          <p:nvSpPr>
            <p:cNvPr id="18" name="文本框 17"/>
            <p:cNvSpPr txBox="1"/>
            <p:nvPr/>
          </p:nvSpPr>
          <p:spPr>
            <a:xfrm>
              <a:off x="5554" y="986"/>
              <a:ext cx="7958" cy="2703"/>
            </a:xfrm>
            <a:prstGeom prst="rect">
              <a:avLst/>
            </a:prstGeom>
            <a:noFill/>
          </p:spPr>
          <p:txBody>
            <a:bodyPr wrap="square" rtlCol="0">
              <a:spAutoFit/>
            </a:bodyPr>
            <a:p>
              <a:pPr algn="ctr"/>
              <a:r>
                <a:rPr lang="zh-CN" altLang="en-US" sz="2400" b="1"/>
                <a:t>①</a:t>
              </a:r>
              <a:r>
                <a:rPr lang="en-US" altLang="zh-CN" sz="2400" b="1"/>
                <a:t> </a:t>
              </a:r>
              <a:endParaRPr lang="en-US" altLang="zh-CN" sz="2400" b="1"/>
            </a:p>
            <a:p>
              <a:pPr algn="ctr"/>
              <a:r>
                <a:rPr lang="en-US" altLang="zh-CN" sz="2400" b="1"/>
                <a:t>Save the information of the </a:t>
              </a:r>
              <a:r>
                <a:rPr lang="en-US" altLang="zh-CN" sz="2400" b="1"/>
                <a:t>trap &amp;</a:t>
              </a:r>
              <a:endParaRPr lang="en-US" altLang="zh-CN" sz="2400" b="1"/>
            </a:p>
            <a:p>
              <a:pPr algn="ctr"/>
              <a:r>
                <a:rPr lang="en-US" altLang="zh-CN" sz="2400" b="1"/>
                <a:t>Jump to the corresponding </a:t>
              </a:r>
              <a:endParaRPr lang="en-US" altLang="zh-CN" sz="2400" b="1"/>
            </a:p>
            <a:p>
              <a:pPr algn="ctr"/>
              <a:r>
                <a:rPr lang="en-US" altLang="zh-CN" sz="2400" b="1"/>
                <a:t>trap handler</a:t>
              </a:r>
              <a:endParaRPr lang="en-US" altLang="zh-CN" sz="2400" b="1"/>
            </a:p>
          </p:txBody>
        </p:sp>
        <p:cxnSp>
          <p:nvCxnSpPr>
            <p:cNvPr id="12" name="直接箭头连接符 11"/>
            <p:cNvCxnSpPr/>
            <p:nvPr/>
          </p:nvCxnSpPr>
          <p:spPr>
            <a:xfrm flipV="1">
              <a:off x="6538" y="3131"/>
              <a:ext cx="6350" cy="1814"/>
            </a:xfrm>
            <a:prstGeom prst="straightConnector1">
              <a:avLst/>
            </a:prstGeom>
            <a:ln w="76200">
              <a:solidFill>
                <a:schemeClr val="tx1"/>
              </a:solidFill>
              <a:tailEnd type="arrow"/>
            </a:ln>
          </p:spPr>
          <p:style>
            <a:lnRef idx="2">
              <a:schemeClr val="accent1"/>
            </a:lnRef>
            <a:fillRef idx="0">
              <a:srgbClr val="FFFFFF"/>
            </a:fillRef>
            <a:effectRef idx="0">
              <a:srgbClr val="FFFFFF"/>
            </a:effectRef>
            <a:fontRef idx="minor">
              <a:schemeClr val="tx1"/>
            </a:fontRef>
          </p:style>
        </p:cxnSp>
      </p:grpSp>
      <p:grpSp>
        <p:nvGrpSpPr>
          <p:cNvPr id="24" name="组合 23"/>
          <p:cNvGrpSpPr/>
          <p:nvPr/>
        </p:nvGrpSpPr>
        <p:grpSpPr>
          <a:xfrm>
            <a:off x="4078605" y="3230245"/>
            <a:ext cx="3961765" cy="1924685"/>
            <a:chOff x="6425" y="5059"/>
            <a:chExt cx="6350" cy="3061"/>
          </a:xfrm>
        </p:grpSpPr>
        <p:cxnSp>
          <p:nvCxnSpPr>
            <p:cNvPr id="14" name="直接箭头连接符 13"/>
            <p:cNvCxnSpPr/>
            <p:nvPr>
              <p:custDataLst>
                <p:tags r:id="rId6"/>
              </p:custDataLst>
            </p:nvPr>
          </p:nvCxnSpPr>
          <p:spPr>
            <a:xfrm flipH="1" flipV="1">
              <a:off x="6425" y="5059"/>
              <a:ext cx="6350" cy="3061"/>
            </a:xfrm>
            <a:prstGeom prst="straightConnector1">
              <a:avLst/>
            </a:prstGeom>
            <a:ln w="76200">
              <a:solidFill>
                <a:srgbClr val="19A1FD"/>
              </a:solidFill>
              <a:tailEnd type="arrow"/>
            </a:ln>
          </p:spPr>
          <p:style>
            <a:lnRef idx="2">
              <a:schemeClr val="accent1"/>
            </a:lnRef>
            <a:fillRef idx="0">
              <a:srgbClr val="FFFFFF"/>
            </a:fillRef>
            <a:effectRef idx="0">
              <a:srgbClr val="FFFFFF"/>
            </a:effectRef>
            <a:fontRef idx="minor">
              <a:schemeClr val="tx1"/>
            </a:fontRef>
          </p:style>
        </p:cxnSp>
        <p:sp>
          <p:nvSpPr>
            <p:cNvPr id="20" name="文本框 19"/>
            <p:cNvSpPr txBox="1"/>
            <p:nvPr/>
          </p:nvSpPr>
          <p:spPr>
            <a:xfrm>
              <a:off x="7994" y="7213"/>
              <a:ext cx="3438" cy="732"/>
            </a:xfrm>
            <a:prstGeom prst="rect">
              <a:avLst/>
            </a:prstGeom>
            <a:noFill/>
          </p:spPr>
          <p:txBody>
            <a:bodyPr wrap="square" rtlCol="0">
              <a:spAutoFit/>
            </a:bodyPr>
            <a:p>
              <a:r>
                <a:rPr lang="zh-CN" altLang="en-US" sz="2400" b="1">
                  <a:solidFill>
                    <a:srgbClr val="1AA1FD"/>
                  </a:solidFill>
                </a:rPr>
                <a:t>③</a:t>
              </a:r>
              <a:r>
                <a:rPr lang="en-US" altLang="zh-CN" sz="2400" b="1">
                  <a:solidFill>
                    <a:srgbClr val="1AA1FD"/>
                  </a:solidFill>
                </a:rPr>
                <a:t> Return</a:t>
              </a:r>
              <a:endParaRPr lang="en-US" altLang="zh-CN" sz="2400" b="1">
                <a:solidFill>
                  <a:srgbClr val="1AA1FD"/>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down)">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down)">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down)">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custDataLst>
              <p:tags r:id="rId1"/>
            </p:custDataLst>
          </p:nvPr>
        </p:nvSpPr>
        <p:spPr>
          <a:xfrm>
            <a:off x="623392" y="332656"/>
            <a:ext cx="10801200" cy="954360"/>
          </a:xfrm>
        </p:spPr>
        <p:txBody>
          <a:bodyPr>
            <a:noAutofit/>
          </a:bodyPr>
          <a:lstStyle/>
          <a:p>
            <a:pPr algn="l">
              <a:buClrTx/>
              <a:buSzTx/>
              <a:buFontTx/>
            </a:pPr>
            <a:r>
              <a:rPr lang="en-US" altLang="zh-CN" sz="4400" dirty="0">
                <a:solidFill>
                  <a:srgbClr val="19A1FD"/>
                </a:solidFill>
                <a:latin typeface="+mn-lt"/>
                <a:ea typeface="宋体" panose="02010600030101010101" pitchFamily="2" charset="-122"/>
              </a:rPr>
              <a:t>Trap</a:t>
            </a:r>
            <a:endParaRPr lang="en-US" altLang="zh-CN" sz="4400" dirty="0">
              <a:solidFill>
                <a:srgbClr val="19A1FD"/>
              </a:solidFill>
              <a:latin typeface="+mn-lt"/>
              <a:ea typeface="宋体" panose="02010600030101010101" pitchFamily="2" charset="-122"/>
            </a:endParaRPr>
          </a:p>
        </p:txBody>
      </p:sp>
      <p:pic>
        <p:nvPicPr>
          <p:cNvPr id="4" name="图片 3"/>
          <p:cNvPicPr>
            <a:picLocks noChangeAspect="1"/>
          </p:cNvPicPr>
          <p:nvPr>
            <p:custDataLst>
              <p:tags r:id="rId2"/>
            </p:custDataLst>
          </p:nvPr>
        </p:nvPicPr>
        <p:blipFill>
          <a:blip r:embed="rId3"/>
          <a:stretch>
            <a:fillRect/>
          </a:stretch>
        </p:blipFill>
        <p:spPr>
          <a:xfrm>
            <a:off x="335280" y="1700530"/>
            <a:ext cx="11580495" cy="3999865"/>
          </a:xfrm>
          <a:prstGeom prst="rect">
            <a:avLst/>
          </a:prstGeom>
        </p:spPr>
      </p:pic>
      <p:sp>
        <p:nvSpPr>
          <p:cNvPr id="8" name="文本框 7"/>
          <p:cNvSpPr txBox="1"/>
          <p:nvPr/>
        </p:nvSpPr>
        <p:spPr>
          <a:xfrm>
            <a:off x="1487170" y="6309360"/>
            <a:ext cx="11594465" cy="337185"/>
          </a:xfrm>
          <a:prstGeom prst="rect">
            <a:avLst/>
          </a:prstGeom>
          <a:noFill/>
        </p:spPr>
        <p:txBody>
          <a:bodyPr wrap="square" rtlCol="0" anchor="t">
            <a:spAutoFit/>
          </a:bodyPr>
          <a:p>
            <a:r>
              <a:rPr lang="zh-CN" altLang="en-US" sz="1600">
                <a:solidFill>
                  <a:schemeClr val="tx2">
                    <a:lumMod val="40000"/>
                    <a:lumOff val="60000"/>
                  </a:schemeClr>
                </a:solidFill>
              </a:rPr>
              <a:t>https://github.com/plctlab/riscv-operating-system-mooc/blob/main/slides/ch02-riscv-isa-introduction.pdf</a:t>
            </a:r>
            <a:endParaRPr lang="zh-CN" altLang="en-US" sz="1600">
              <a:solidFill>
                <a:schemeClr val="tx2">
                  <a:lumMod val="40000"/>
                  <a:lumOff val="60000"/>
                </a:schemeClr>
              </a:solidFill>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commondata" val="eyJoZGlkIjoiOTAyMTg2OGY1MDg2NzFiNGU0MzMyYzJmMmEzODBhYTgifQ=="/>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TABLE_ENDDRAG_ORIGIN_RECT" val="823*306"/>
  <p:tag name="TABLE_ENDDRAG_RECT" val="71*112*823*306"/>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TABLE_ENDDRAG_ORIGIN_RECT" val="726*180"/>
  <p:tag name="TABLE_ENDDRAG_RECT" val="100*145*726*180"/>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TABLE_ENDDRAG_ORIGIN_RECT" val="789*371"/>
  <p:tag name="TABLE_ENDDRAG_RECT" val="88*112*789*371"/>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TABLE_ENDDRAG_ORIGIN_RECT" val="431*205"/>
  <p:tag name="TABLE_ENDDRAG_RECT" val="48*262*431*205"/>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实验室PPT模版2013 beta1">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8374</Words>
  <Application>WPS 演示</Application>
  <PresentationFormat>Widescreen</PresentationFormat>
  <Paragraphs>1339</Paragraphs>
  <Slides>50</Slides>
  <Notes>2</Notes>
  <HiddenSlides>0</HiddenSlides>
  <MMClips>0</MMClips>
  <ScaleCrop>false</ScaleCrop>
  <HeadingPairs>
    <vt:vector size="6" baseType="variant">
      <vt:variant>
        <vt:lpstr>已用的字体</vt:lpstr>
      </vt:variant>
      <vt:variant>
        <vt:i4>15</vt:i4>
      </vt:variant>
      <vt:variant>
        <vt:lpstr>主题</vt:lpstr>
      </vt:variant>
      <vt:variant>
        <vt:i4>3</vt:i4>
      </vt:variant>
      <vt:variant>
        <vt:lpstr>幻灯片标题</vt:lpstr>
      </vt:variant>
      <vt:variant>
        <vt:i4>50</vt:i4>
      </vt:variant>
    </vt:vector>
  </HeadingPairs>
  <TitlesOfParts>
    <vt:vector size="68" baseType="lpstr">
      <vt:lpstr>Arial</vt:lpstr>
      <vt:lpstr>宋体</vt:lpstr>
      <vt:lpstr>Wingdings</vt:lpstr>
      <vt:lpstr>黑体</vt:lpstr>
      <vt:lpstr>华文细黑</vt:lpstr>
      <vt:lpstr>微软雅黑</vt:lpstr>
      <vt:lpstr>楷体_GB2312</vt:lpstr>
      <vt:lpstr>新宋体</vt:lpstr>
      <vt:lpstr>楷体</vt:lpstr>
      <vt:lpstr>Microsoft YaHei UI</vt:lpstr>
      <vt:lpstr>等线</vt:lpstr>
      <vt:lpstr>Calibri</vt:lpstr>
      <vt:lpstr>Arial Unicode MS</vt:lpstr>
      <vt:lpstr>HGB3X_CNKI</vt:lpstr>
      <vt:lpstr>Calibri</vt:lpstr>
      <vt:lpstr>自定义设计方案</vt:lpstr>
      <vt:lpstr>实验室PPT模版2013 beta1</vt:lpstr>
      <vt:lpstr>1_自定义设计方案</vt:lpstr>
      <vt:lpstr>Computer Architecture Experiment</vt:lpstr>
      <vt:lpstr>Outline</vt:lpstr>
      <vt:lpstr>Experiment Purpose</vt:lpstr>
      <vt:lpstr>Experiment Task</vt:lpstr>
      <vt:lpstr>Pipelined CPU supporting exception &amp; interrupt</vt:lpstr>
      <vt:lpstr>RISC-V Privilege Levels</vt:lpstr>
      <vt:lpstr>RISC-V Privilege Levels</vt:lpstr>
      <vt:lpstr>RISC-V Privilege Levels</vt:lpstr>
      <vt:lpstr>RISC-V Privilege Levels</vt:lpstr>
      <vt:lpstr>Control Status Registers (CSR)</vt:lpstr>
      <vt:lpstr>Control Status Registers (CSR)</vt:lpstr>
      <vt:lpstr>Control Status Registers (CSR)</vt:lpstr>
      <vt:lpstr>CSR: mstatus (Machine Status）</vt:lpstr>
      <vt:lpstr>CSR: mstatus (Machine Status）</vt:lpstr>
      <vt:lpstr>CSR: mstatus (Machine Status）</vt:lpstr>
      <vt:lpstr>CSR: mstatus (Machine Status)</vt:lpstr>
      <vt:lpstr>CSR: mcause (Machine Cause)</vt:lpstr>
      <vt:lpstr>CSR: mtvec (Machine Trap-Vector Base-Address)</vt:lpstr>
      <vt:lpstr>CSR: mepc (Machine Exception Program Counter)</vt:lpstr>
      <vt:lpstr>CSR Instructions</vt:lpstr>
      <vt:lpstr>CSR Instructions</vt:lpstr>
      <vt:lpstr>Machine-Mode Privileged Instructions</vt:lpstr>
      <vt:lpstr>Trap Handling Process – Enter Trap</vt:lpstr>
      <vt:lpstr>Trap Handling Process – Trap Handler</vt:lpstr>
      <vt:lpstr>Trap Handling Process – Exit Trap</vt:lpstr>
      <vt:lpstr>Pipelined CPU Supporting Exception &amp; Interrupt</vt:lpstr>
      <vt:lpstr>Pipelined CPU supporting exception &amp; interrupt</vt:lpstr>
      <vt:lpstr>Codes: Exception Unit</vt:lpstr>
      <vt:lpstr>Codes: top - ExceptionUnit</vt:lpstr>
      <vt:lpstr>Codes: CSR Regs</vt:lpstr>
      <vt:lpstr>Codes: Exception Unit</vt:lpstr>
      <vt:lpstr>Codes: Exception Unit</vt:lpstr>
      <vt:lpstr>Codes: Exception Unit</vt:lpstr>
      <vt:lpstr>Codes: Exception Unit</vt:lpstr>
      <vt:lpstr>Instr. Mem.(1)</vt:lpstr>
      <vt:lpstr>Instr. Mem.(2)</vt:lpstr>
      <vt:lpstr>Instr. Mem.(3)</vt:lpstr>
      <vt:lpstr>Data Mem. </vt:lpstr>
      <vt:lpstr>Simulation (1)</vt:lpstr>
      <vt:lpstr>Simulation (2)</vt:lpstr>
      <vt:lpstr>Simulation (3)</vt:lpstr>
      <vt:lpstr>Simulation (4)</vt:lpstr>
      <vt:lpstr>Simulation (4)</vt:lpstr>
      <vt:lpstr>Simulation (5)</vt:lpstr>
      <vt:lpstr>Simulation (6)</vt:lpstr>
      <vt:lpstr>Simulation (7)</vt:lpstr>
      <vt:lpstr>Simulation (8)</vt:lpstr>
      <vt:lpstr>Simulation (9)</vt:lpstr>
      <vt:lpstr>Checkpoints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xu3stones</dc:creator>
  <cp:lastModifiedBy>辰晨</cp:lastModifiedBy>
  <cp:revision>750</cp:revision>
  <dcterms:created xsi:type="dcterms:W3CDTF">2011-08-03T07:44:00Z</dcterms:created>
  <dcterms:modified xsi:type="dcterms:W3CDTF">2023-10-14T11:57:56Z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A52704A370F24F14BDD05BDCD65866BC_13</vt:lpwstr>
  </property>
  <property fmtid="{D5CDD505-2E9C-101B-9397-08002B2CF9AE}" pid="3" name="KSOProductBuildVer">
    <vt:lpwstr>2052-12.1.0.15712</vt:lpwstr>
  </property>
</Properties>
</file>